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90" r:id="rId17"/>
    <p:sldId id="291" r:id="rId18"/>
    <p:sldId id="288" r:id="rId19"/>
    <p:sldId id="289" r:id="rId20"/>
    <p:sldId id="294"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5" r:id="rId3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EAF463A-BC7C-46EE-9F1E-7F377CCA4891}"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EAF463A-BC7C-46EE-9F1E-7F377CCA4891}" type="datetimeFigureOut">
              <a:rPr lang="en-US" smtClean="0"/>
              <a:pPr/>
              <a:t>4/4/2020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483448D-3A78-4528-A469-B745A65DA480}"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897560"/>
            <a:ext cx="7272808" cy="3960440"/>
          </a:xfrm>
        </p:spPr>
        <p:txBody>
          <a:bodyPr>
            <a:normAutofit fontScale="90000"/>
          </a:bodyPr>
          <a:lstStyle/>
          <a:p>
            <a:r>
              <a:rPr lang="ru-RU" sz="9600" i="1" dirty="0" smtClean="0">
                <a:solidFill>
                  <a:srgbClr val="FF0000"/>
                </a:solidFill>
              </a:rPr>
              <a:t>Ветераны</a:t>
            </a:r>
            <a:br>
              <a:rPr lang="ru-RU" sz="9600" i="1" dirty="0" smtClean="0">
                <a:solidFill>
                  <a:srgbClr val="FF0000"/>
                </a:solidFill>
              </a:rPr>
            </a:br>
            <a:r>
              <a:rPr lang="ru-RU" sz="9600" b="1" i="1" dirty="0" smtClean="0">
                <a:solidFill>
                  <a:srgbClr val="FF0000"/>
                </a:solidFill>
              </a:rPr>
              <a:t>1941-1945 </a:t>
            </a:r>
            <a:br>
              <a:rPr lang="ru-RU" sz="9600" b="1" i="1" dirty="0" smtClean="0">
                <a:solidFill>
                  <a:srgbClr val="FF0000"/>
                </a:solidFill>
              </a:rPr>
            </a:br>
            <a:r>
              <a:rPr lang="ru-RU" sz="4000" i="1" dirty="0" err="1" smtClean="0">
                <a:solidFill>
                  <a:srgbClr val="FF0000"/>
                </a:solidFill>
              </a:rPr>
              <a:t>с.Арейское</a:t>
            </a:r>
            <a:r>
              <a:rPr lang="ru-RU" sz="4000" i="1" dirty="0" smtClean="0">
                <a:solidFill>
                  <a:srgbClr val="FF0000"/>
                </a:solidFill>
              </a:rPr>
              <a:t> </a:t>
            </a:r>
            <a:br>
              <a:rPr lang="ru-RU" sz="4000" i="1" dirty="0" smtClean="0">
                <a:solidFill>
                  <a:srgbClr val="FF0000"/>
                </a:solidFill>
              </a:rPr>
            </a:br>
            <a:r>
              <a:rPr lang="ru-RU" sz="4000" i="1" dirty="0" err="1" smtClean="0">
                <a:solidFill>
                  <a:srgbClr val="FF0000"/>
                </a:solidFill>
              </a:rPr>
              <a:t>Емельяновский</a:t>
            </a:r>
            <a:r>
              <a:rPr lang="ru-RU" sz="4000" i="1" dirty="0" smtClean="0">
                <a:solidFill>
                  <a:srgbClr val="FF0000"/>
                </a:solidFill>
              </a:rPr>
              <a:t> район</a:t>
            </a:r>
            <a:endParaRPr lang="ru-RU" sz="4000" b="1" i="1" dirty="0">
              <a:solidFill>
                <a:srgbClr val="FF0000"/>
              </a:solidFill>
            </a:endParaRPr>
          </a:p>
        </p:txBody>
      </p:sp>
      <p:pic>
        <p:nvPicPr>
          <p:cNvPr id="30724" name="Picture 4" descr="https://avatars.mds.yandex.net/get-pdb/2058254/96229310-4dd7-43ca-9770-be3764299941/s1200"/>
          <p:cNvPicPr>
            <a:picLocks noChangeAspect="1" noChangeArrowheads="1"/>
          </p:cNvPicPr>
          <p:nvPr/>
        </p:nvPicPr>
        <p:blipFill>
          <a:blip r:embed="rId2" cstate="print"/>
          <a:srcRect/>
          <a:stretch>
            <a:fillRect/>
          </a:stretch>
        </p:blipFill>
        <p:spPr bwMode="auto">
          <a:xfrm>
            <a:off x="1956808" y="195714"/>
            <a:ext cx="7187192" cy="2467603"/>
          </a:xfrm>
          <a:prstGeom prst="rect">
            <a:avLst/>
          </a:prstGeom>
          <a:noFill/>
        </p:spPr>
      </p:pic>
      <p:sp>
        <p:nvSpPr>
          <p:cNvPr id="4" name="5-конечная звезда 3"/>
          <p:cNvSpPr/>
          <p:nvPr/>
        </p:nvSpPr>
        <p:spPr>
          <a:xfrm>
            <a:off x="0" y="195714"/>
            <a:ext cx="2667000" cy="19050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77200" y="274638"/>
            <a:ext cx="609600" cy="639762"/>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228600"/>
            <a:ext cx="8229600" cy="6080760"/>
          </a:xfrm>
        </p:spPr>
        <p:txBody>
          <a:bodyPr>
            <a:normAutofit/>
          </a:bodyPr>
          <a:lstStyle/>
          <a:p>
            <a:pPr algn="just">
              <a:buNone/>
            </a:pPr>
            <a:r>
              <a:rPr lang="ru-RU" dirty="0" smtClean="0"/>
              <a:t>	Нина Алексеевна на 3 года младше своего мужа</a:t>
            </a:r>
            <a:r>
              <a:rPr lang="en-US" dirty="0" smtClean="0"/>
              <a:t>.</a:t>
            </a:r>
            <a:r>
              <a:rPr lang="ru-RU" dirty="0" smtClean="0"/>
              <a:t> Она родилась 26 сентября  1925 года</a:t>
            </a:r>
            <a:r>
              <a:rPr lang="en-US" dirty="0" smtClean="0"/>
              <a:t>. </a:t>
            </a:r>
            <a:endParaRPr lang="ru-RU" dirty="0" smtClean="0"/>
          </a:p>
          <a:p>
            <a:pPr algn="just">
              <a:buNone/>
            </a:pPr>
            <a:r>
              <a:rPr lang="ru-RU" dirty="0" smtClean="0"/>
              <a:t>	А Василий Антонович тем временем уже работал в уголовно-исправительной системе</a:t>
            </a:r>
            <a:r>
              <a:rPr lang="en-US" dirty="0" smtClean="0"/>
              <a:t>.</a:t>
            </a:r>
            <a:r>
              <a:rPr lang="ru-RU" dirty="0" smtClean="0"/>
              <a:t> Несколько позже у них появился сын Николай и дочь Татьяна</a:t>
            </a:r>
            <a:r>
              <a:rPr lang="en-US" dirty="0" smtClean="0"/>
              <a:t>.</a:t>
            </a:r>
            <a:endParaRPr lang="ru-RU" dirty="0" smtClean="0"/>
          </a:p>
          <a:p>
            <a:pPr algn="just">
              <a:buNone/>
            </a:pPr>
            <a:r>
              <a:rPr lang="ru-RU" dirty="0" smtClean="0"/>
              <a:t>	Нина Алексеевна работала зав</a:t>
            </a:r>
            <a:r>
              <a:rPr lang="en-US" dirty="0" smtClean="0"/>
              <a:t>.</a:t>
            </a:r>
            <a:r>
              <a:rPr lang="ru-RU" dirty="0" smtClean="0"/>
              <a:t>складом дома ЧИС</a:t>
            </a:r>
            <a:r>
              <a:rPr lang="en-US" dirty="0" smtClean="0"/>
              <a:t>,</a:t>
            </a:r>
            <a:r>
              <a:rPr lang="ru-RU" dirty="0" smtClean="0"/>
              <a:t> она труженик тыла</a:t>
            </a:r>
            <a:r>
              <a:rPr lang="en-US" dirty="0" smtClean="0"/>
              <a:t>.</a:t>
            </a:r>
            <a:r>
              <a:rPr lang="ru-RU" dirty="0" smtClean="0"/>
              <a:t> «Что после было – много чего,  разве всего упомнишь?! Там и </a:t>
            </a:r>
            <a:r>
              <a:rPr lang="ru-RU" dirty="0" err="1" smtClean="0"/>
              <a:t>Тулиха</a:t>
            </a:r>
            <a:r>
              <a:rPr lang="en-US" dirty="0" smtClean="0"/>
              <a:t>,</a:t>
            </a:r>
            <a:r>
              <a:rPr lang="ru-RU" dirty="0" smtClean="0"/>
              <a:t> </a:t>
            </a:r>
            <a:r>
              <a:rPr lang="ru-RU" dirty="0" err="1" smtClean="0"/>
              <a:t>Хайрюзовка</a:t>
            </a:r>
            <a:r>
              <a:rPr lang="en-US" dirty="0" smtClean="0"/>
              <a:t>…</a:t>
            </a:r>
            <a:r>
              <a:rPr lang="ru-RU" dirty="0" smtClean="0"/>
              <a:t>». В </a:t>
            </a:r>
            <a:r>
              <a:rPr lang="ru-RU" dirty="0" err="1" smtClean="0"/>
              <a:t>Тулихе</a:t>
            </a:r>
            <a:r>
              <a:rPr lang="ru-RU" dirty="0" smtClean="0"/>
              <a:t> Василий Антонович – начальник колонии; далее - </a:t>
            </a:r>
            <a:r>
              <a:rPr lang="ru-RU" dirty="0" err="1" smtClean="0"/>
              <a:t>нач</a:t>
            </a:r>
            <a:r>
              <a:rPr lang="en-US" dirty="0" smtClean="0"/>
              <a:t>.</a:t>
            </a:r>
            <a:r>
              <a:rPr lang="ru-RU" dirty="0" smtClean="0"/>
              <a:t> спецотдела</a:t>
            </a:r>
            <a:r>
              <a:rPr lang="en-US" dirty="0" smtClean="0"/>
              <a:t>,</a:t>
            </a:r>
            <a:r>
              <a:rPr lang="ru-RU" dirty="0" smtClean="0"/>
              <a:t> 60-е годы - зам</a:t>
            </a:r>
            <a:r>
              <a:rPr lang="en-US" dirty="0" smtClean="0"/>
              <a:t>.</a:t>
            </a:r>
            <a:r>
              <a:rPr lang="ru-RU" dirty="0" smtClean="0"/>
              <a:t> по тылу</a:t>
            </a:r>
            <a:r>
              <a:rPr lang="en-US" dirty="0" smtClean="0"/>
              <a:t>…</a:t>
            </a:r>
            <a:r>
              <a:rPr lang="ru-RU" dirty="0" smtClean="0"/>
              <a:t> Работала на вольнонаемных должностях</a:t>
            </a:r>
            <a:r>
              <a:rPr lang="en-US" dirty="0" smtClean="0"/>
              <a:t>,</a:t>
            </a:r>
            <a:r>
              <a:rPr lang="ru-RU" dirty="0" smtClean="0"/>
              <a:t> получила инвалидность </a:t>
            </a:r>
            <a:r>
              <a:rPr lang="en-US" dirty="0" smtClean="0"/>
              <a:t>II</a:t>
            </a:r>
            <a:r>
              <a:rPr lang="ru-RU" dirty="0" smtClean="0"/>
              <a:t> группы.</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4400" y="274638"/>
            <a:ext cx="152400" cy="1173162"/>
          </a:xfrm>
        </p:spPr>
        <p:txBody>
          <a:bodyPr/>
          <a:lstStyle/>
          <a:p>
            <a:r>
              <a:rPr lang="ru-RU" dirty="0" smtClean="0"/>
              <a:t> </a:t>
            </a:r>
            <a:endParaRPr lang="ru-RU" dirty="0"/>
          </a:p>
        </p:txBody>
      </p:sp>
      <p:sp>
        <p:nvSpPr>
          <p:cNvPr id="3" name="Содержимое 2"/>
          <p:cNvSpPr>
            <a:spLocks noGrp="1"/>
          </p:cNvSpPr>
          <p:nvPr>
            <p:ph idx="1"/>
          </p:nvPr>
        </p:nvSpPr>
        <p:spPr>
          <a:xfrm>
            <a:off x="457200" y="228600"/>
            <a:ext cx="8229600" cy="6080760"/>
          </a:xfrm>
        </p:spPr>
        <p:txBody>
          <a:bodyPr>
            <a:normAutofit/>
          </a:bodyPr>
          <a:lstStyle/>
          <a:p>
            <a:pPr algn="just">
              <a:buNone/>
            </a:pPr>
            <a:r>
              <a:rPr lang="ru-RU" dirty="0" smtClean="0"/>
              <a:t>	Много позже – майор в</a:t>
            </a:r>
            <a:r>
              <a:rPr lang="en-US" dirty="0" smtClean="0"/>
              <a:t>/</a:t>
            </a:r>
            <a:r>
              <a:rPr lang="ru-RU" dirty="0" smtClean="0"/>
              <a:t>с</a:t>
            </a:r>
            <a:r>
              <a:rPr lang="en-US" dirty="0" smtClean="0"/>
              <a:t>,</a:t>
            </a:r>
            <a:r>
              <a:rPr lang="ru-RU" dirty="0" smtClean="0"/>
              <a:t> зам начальника по РОР – с этой должности и ушёл на пенсию из колонии ИТК-7 в сентябре 1968 года</a:t>
            </a:r>
            <a:r>
              <a:rPr lang="en-US" dirty="0" smtClean="0"/>
              <a:t>.</a:t>
            </a:r>
            <a:r>
              <a:rPr lang="ru-RU" dirty="0" smtClean="0"/>
              <a:t> В МВД прослужил 22 года</a:t>
            </a:r>
            <a:r>
              <a:rPr lang="en-US" dirty="0" smtClean="0"/>
              <a:t>.</a:t>
            </a:r>
            <a:r>
              <a:rPr lang="ru-RU" dirty="0" smtClean="0"/>
              <a:t> В 70 году уволился по состоянию здоровья. Нина Алексеевна ушла на пенсию в 1980 году</a:t>
            </a:r>
            <a:r>
              <a:rPr lang="en-US" dirty="0" smtClean="0"/>
              <a:t>.</a:t>
            </a:r>
            <a:r>
              <a:rPr lang="ru-RU" dirty="0" smtClean="0"/>
              <a:t> </a:t>
            </a:r>
          </a:p>
          <a:p>
            <a:pPr algn="just">
              <a:buNone/>
            </a:pPr>
            <a:r>
              <a:rPr lang="ru-RU" dirty="0" smtClean="0"/>
              <a:t>	Получил небольшую квартирку – всего 2 комнаты</a:t>
            </a:r>
            <a:r>
              <a:rPr lang="en-US" dirty="0" smtClean="0"/>
              <a:t>.</a:t>
            </a:r>
            <a:r>
              <a:rPr lang="ru-RU" dirty="0" smtClean="0"/>
              <a:t> Так и жили</a:t>
            </a:r>
            <a:r>
              <a:rPr lang="en-US" dirty="0" smtClean="0"/>
              <a:t>.</a:t>
            </a:r>
            <a:r>
              <a:rPr lang="ru-RU" dirty="0" smtClean="0"/>
              <a:t> А тут уже и дети подросли</a:t>
            </a:r>
            <a:r>
              <a:rPr lang="en-US" dirty="0" smtClean="0"/>
              <a:t>,</a:t>
            </a:r>
            <a:r>
              <a:rPr lang="ru-RU" dirty="0" smtClean="0"/>
              <a:t> дочь Татьяна окончила  политехнический институт</a:t>
            </a:r>
            <a:r>
              <a:rPr lang="en-US" dirty="0" smtClean="0"/>
              <a:t>,</a:t>
            </a:r>
            <a:r>
              <a:rPr lang="ru-RU" dirty="0" smtClean="0"/>
              <a:t> пошла работать по специальности</a:t>
            </a:r>
            <a:r>
              <a:rPr lang="en-US" dirty="0" smtClean="0"/>
              <a:t>,</a:t>
            </a:r>
            <a:r>
              <a:rPr lang="ru-RU" dirty="0" smtClean="0"/>
              <a:t> но через 3 года ушла в колонию</a:t>
            </a:r>
            <a:r>
              <a:rPr lang="en-US" dirty="0" smtClean="0"/>
              <a:t>,</a:t>
            </a:r>
            <a:r>
              <a:rPr lang="ru-RU" dirty="0" smtClean="0"/>
              <a:t> где Василий Антонович был начальником</a:t>
            </a:r>
            <a:r>
              <a:rPr lang="en-US" dirty="0" smtClean="0"/>
              <a:t>. </a:t>
            </a:r>
            <a:r>
              <a:rPr lang="ru-RU" dirty="0" smtClean="0"/>
              <a:t>Как она сама признается - эта система засасывает</a:t>
            </a:r>
            <a:r>
              <a:rPr lang="en-US" dirty="0" smtClean="0"/>
              <a:t>,</a:t>
            </a:r>
            <a:r>
              <a:rPr lang="ru-RU" dirty="0" smtClean="0"/>
              <a:t> от этого никуда не скрыться</a:t>
            </a:r>
            <a:r>
              <a:rPr lang="en-US" dirty="0" smtClean="0"/>
              <a:t>.</a:t>
            </a:r>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686800" y="274638"/>
            <a:ext cx="152400" cy="792162"/>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0" y="0"/>
            <a:ext cx="9144000" cy="6858000"/>
          </a:xfrm>
        </p:spPr>
        <p:txBody>
          <a:bodyPr/>
          <a:lstStyle/>
          <a:p>
            <a:pPr algn="just">
              <a:buNone/>
            </a:pPr>
            <a:r>
              <a:rPr lang="ru-RU" dirty="0" smtClean="0"/>
              <a:t>	Василий Антонович за годы войны получил 2 ордена Красной Звезды</a:t>
            </a:r>
            <a:r>
              <a:rPr lang="en-US" dirty="0" smtClean="0"/>
              <a:t>,</a:t>
            </a:r>
            <a:r>
              <a:rPr lang="ru-RU" dirty="0" smtClean="0"/>
              <a:t> два ордена Отечественной войны</a:t>
            </a:r>
            <a:r>
              <a:rPr lang="en-US" dirty="0" smtClean="0"/>
              <a:t>,</a:t>
            </a:r>
            <a:r>
              <a:rPr lang="ru-RU" dirty="0" smtClean="0"/>
              <a:t> 18 медалей</a:t>
            </a:r>
            <a:r>
              <a:rPr lang="en-US" dirty="0" smtClean="0"/>
              <a:t>,</a:t>
            </a:r>
            <a:r>
              <a:rPr lang="ru-RU" dirty="0" smtClean="0"/>
              <a:t>  в том числе – «За отвагу», «За победу над Германией»</a:t>
            </a:r>
            <a:r>
              <a:rPr lang="en-US" dirty="0" smtClean="0"/>
              <a:t>,</a:t>
            </a:r>
            <a:r>
              <a:rPr lang="ru-RU" dirty="0" smtClean="0"/>
              <a:t> он – ветеран войны</a:t>
            </a:r>
            <a:r>
              <a:rPr lang="en-US" dirty="0" smtClean="0"/>
              <a:t>.</a:t>
            </a:r>
            <a:r>
              <a:rPr lang="ru-RU" dirty="0" smtClean="0"/>
              <a:t> </a:t>
            </a:r>
          </a:p>
          <a:p>
            <a:pPr algn="just">
              <a:buNone/>
            </a:pPr>
            <a:r>
              <a:rPr lang="ru-RU" dirty="0" smtClean="0"/>
              <a:t>	За всю жизнь достиг больших результатов</a:t>
            </a:r>
            <a:r>
              <a:rPr lang="en-US" dirty="0" smtClean="0"/>
              <a:t>,</a:t>
            </a:r>
            <a:r>
              <a:rPr lang="ru-RU" dirty="0" smtClean="0"/>
              <a:t> благодаря целеустремлённости</a:t>
            </a:r>
            <a:r>
              <a:rPr lang="en-US" dirty="0" smtClean="0"/>
              <a:t>,</a:t>
            </a:r>
            <a:r>
              <a:rPr lang="ru-RU" dirty="0" smtClean="0"/>
              <a:t> выносливости  и твёрдости духа</a:t>
            </a:r>
            <a:r>
              <a:rPr lang="en-US" dirty="0" smtClean="0"/>
              <a:t>.</a:t>
            </a:r>
            <a:r>
              <a:rPr lang="ru-RU" dirty="0" smtClean="0"/>
              <a:t> Сумел преодолеть все трудности</a:t>
            </a:r>
            <a:r>
              <a:rPr lang="en-US" dirty="0" smtClean="0"/>
              <a:t>,</a:t>
            </a:r>
            <a:r>
              <a:rPr lang="ru-RU" dirty="0" smtClean="0"/>
              <a:t> а их везде хватало</a:t>
            </a:r>
            <a:r>
              <a:rPr lang="en-US" dirty="0" smtClean="0"/>
              <a:t>.</a:t>
            </a:r>
            <a:endParaRPr lang="ru-RU" dirty="0" smtClean="0"/>
          </a:p>
          <a:p>
            <a:pPr algn="just">
              <a:buNone/>
            </a:pPr>
            <a:r>
              <a:rPr lang="ru-RU" dirty="0" smtClean="0"/>
              <a:t>	Часто рассказывал о том</a:t>
            </a:r>
            <a:r>
              <a:rPr lang="en-US" dirty="0" smtClean="0"/>
              <a:t>,</a:t>
            </a:r>
            <a:r>
              <a:rPr lang="ru-RU" dirty="0" smtClean="0"/>
              <a:t> как брал «языков» и говорил об этом с усмешкой; похоже, он относился к этому как к чему-то обычному</a:t>
            </a:r>
            <a:r>
              <a:rPr lang="en-US" dirty="0" smtClean="0"/>
              <a:t>,</a:t>
            </a:r>
            <a:r>
              <a:rPr lang="ru-RU" dirty="0" smtClean="0"/>
              <a:t> не требующему  ни усилий</a:t>
            </a:r>
            <a:r>
              <a:rPr lang="en-US" dirty="0" smtClean="0"/>
              <a:t>,</a:t>
            </a:r>
            <a:r>
              <a:rPr lang="ru-RU" dirty="0" smtClean="0"/>
              <a:t> ни смелости</a:t>
            </a:r>
            <a:r>
              <a:rPr lang="en-US" dirty="0" smtClean="0"/>
              <a:t>.</a:t>
            </a:r>
            <a:r>
              <a:rPr lang="ru-RU" dirty="0" smtClean="0"/>
              <a:t> Умер 11 января 1997 года в посёлке </a:t>
            </a:r>
            <a:r>
              <a:rPr lang="ru-RU" dirty="0" err="1" smtClean="0"/>
              <a:t>Арийск</a:t>
            </a:r>
            <a:r>
              <a:rPr lang="en-US" dirty="0" smtClean="0"/>
              <a:t>.</a:t>
            </a:r>
            <a:r>
              <a:rPr lang="ru-RU" dirty="0" smtClean="0"/>
              <a:t> </a:t>
            </a:r>
          </a:p>
          <a:p>
            <a:pPr algn="just">
              <a:buNone/>
            </a:pPr>
            <a:r>
              <a:rPr lang="ru-RU" dirty="0" smtClean="0"/>
              <a:t>	Но Василий Антонович Сенокосов еще долго останется  в памяти своих детей</a:t>
            </a:r>
            <a:r>
              <a:rPr lang="en-US" dirty="0" smtClean="0"/>
              <a:t>,</a:t>
            </a:r>
            <a:r>
              <a:rPr lang="ru-RU" dirty="0" smtClean="0"/>
              <a:t> жены, внучек и односельчан</a:t>
            </a:r>
            <a:r>
              <a:rPr lang="en-US" dirty="0" smtClean="0"/>
              <a:t>.</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990600"/>
          </a:xfrm>
        </p:spPr>
        <p:txBody>
          <a:bodyPr>
            <a:normAutofit fontScale="90000"/>
          </a:bodyPr>
          <a:lstStyle/>
          <a:p>
            <a:r>
              <a:rPr lang="ru-RU" dirty="0" smtClean="0"/>
              <a:t>Алексей Фёдорович Казанцев </a:t>
            </a:r>
            <a:endParaRPr lang="ru-RU" dirty="0"/>
          </a:p>
        </p:txBody>
      </p:sp>
      <p:sp>
        <p:nvSpPr>
          <p:cNvPr id="3" name="Содержимое 2"/>
          <p:cNvSpPr>
            <a:spLocks noGrp="1"/>
          </p:cNvSpPr>
          <p:nvPr>
            <p:ph idx="1"/>
          </p:nvPr>
        </p:nvSpPr>
        <p:spPr>
          <a:xfrm>
            <a:off x="0" y="764704"/>
            <a:ext cx="5989684" cy="5638800"/>
          </a:xfrm>
        </p:spPr>
        <p:txBody>
          <a:bodyPr>
            <a:noAutofit/>
          </a:bodyPr>
          <a:lstStyle/>
          <a:p>
            <a:pPr algn="just">
              <a:buNone/>
            </a:pPr>
            <a:r>
              <a:rPr lang="ru-RU" sz="2000" dirty="0" smtClean="0"/>
              <a:t>	Родился 20 марта 1924 года в Красноярском крае в селе Юксеево</a:t>
            </a:r>
            <a:r>
              <a:rPr lang="en-US" sz="2000" dirty="0" smtClean="0"/>
              <a:t>.</a:t>
            </a:r>
            <a:r>
              <a:rPr lang="ru-RU" sz="2000" dirty="0" smtClean="0"/>
              <a:t> Закончил 7 классов</a:t>
            </a:r>
            <a:r>
              <a:rPr lang="en-US" sz="2000" dirty="0" smtClean="0"/>
              <a:t>.</a:t>
            </a:r>
            <a:r>
              <a:rPr lang="ru-RU" sz="2000" dirty="0" smtClean="0"/>
              <a:t> Для того чтобы в более раннем возрасте идти работать, ему сделали документы, будто бы он родился в 1922 году</a:t>
            </a:r>
            <a:r>
              <a:rPr lang="en-US" sz="2000" dirty="0" smtClean="0"/>
              <a:t>,</a:t>
            </a:r>
            <a:r>
              <a:rPr lang="ru-RU" sz="2000" dirty="0" smtClean="0"/>
              <a:t> т</a:t>
            </a:r>
            <a:r>
              <a:rPr lang="en-US" sz="2000" dirty="0" smtClean="0"/>
              <a:t>.</a:t>
            </a:r>
            <a:r>
              <a:rPr lang="ru-RU" sz="2000" dirty="0" smtClean="0"/>
              <a:t>е</a:t>
            </a:r>
            <a:r>
              <a:rPr lang="en-US" sz="2000" dirty="0" smtClean="0"/>
              <a:t>.</a:t>
            </a:r>
            <a:r>
              <a:rPr lang="ru-RU" sz="2000" dirty="0" smtClean="0"/>
              <a:t> стал на 2 года старше</a:t>
            </a:r>
            <a:r>
              <a:rPr lang="en-US" sz="2000" dirty="0" smtClean="0"/>
              <a:t>,</a:t>
            </a:r>
            <a:r>
              <a:rPr lang="ru-RU" sz="2000" dirty="0" smtClean="0"/>
              <a:t> чем есть</a:t>
            </a:r>
            <a:r>
              <a:rPr lang="en-US" sz="2000" dirty="0" smtClean="0"/>
              <a:t>.</a:t>
            </a:r>
            <a:r>
              <a:rPr lang="ru-RU" sz="2000" dirty="0" smtClean="0"/>
              <a:t> Поэтому в армию пришлось идти в 16 лет</a:t>
            </a:r>
            <a:r>
              <a:rPr lang="en-US" sz="2000" dirty="0" smtClean="0"/>
              <a:t>.</a:t>
            </a:r>
          </a:p>
          <a:p>
            <a:pPr algn="just">
              <a:buNone/>
            </a:pPr>
            <a:r>
              <a:rPr lang="ru-RU" sz="2000" dirty="0" smtClean="0"/>
              <a:t>	В 1941 году в Красноярске призвался в армию</a:t>
            </a:r>
            <a:r>
              <a:rPr lang="en-US" sz="2000" dirty="0" smtClean="0"/>
              <a:t>,</a:t>
            </a:r>
            <a:r>
              <a:rPr lang="ru-RU" sz="2000" dirty="0" smtClean="0"/>
              <a:t> но по дороге машину сильно подбросило</a:t>
            </a:r>
            <a:r>
              <a:rPr lang="en-US" sz="2000" dirty="0" smtClean="0"/>
              <a:t>,</a:t>
            </a:r>
            <a:r>
              <a:rPr lang="ru-RU" sz="2000" dirty="0" smtClean="0"/>
              <a:t> и он вместе с товарищем вылетел с кузова</a:t>
            </a:r>
            <a:r>
              <a:rPr lang="en-US" sz="2000" dirty="0" smtClean="0"/>
              <a:t>,</a:t>
            </a:r>
            <a:r>
              <a:rPr lang="ru-RU" sz="2000" dirty="0" smtClean="0"/>
              <a:t> в результате чего получил перелом черепа и ключицы</a:t>
            </a:r>
            <a:r>
              <a:rPr lang="en-US" sz="2000" dirty="0" smtClean="0"/>
              <a:t>.</a:t>
            </a:r>
            <a:r>
              <a:rPr lang="ru-RU" sz="2000" dirty="0" smtClean="0"/>
              <a:t> Только на 7-й день пришел в сознание</a:t>
            </a:r>
            <a:r>
              <a:rPr lang="en-US" sz="2000" dirty="0" smtClean="0"/>
              <a:t>.</a:t>
            </a:r>
            <a:r>
              <a:rPr lang="ru-RU" sz="2000" dirty="0" smtClean="0"/>
              <a:t> В марте 1942 года выписался  и сразу же устремился на фронт</a:t>
            </a:r>
            <a:r>
              <a:rPr lang="en-US" sz="2000" dirty="0" smtClean="0"/>
              <a:t>.</a:t>
            </a:r>
            <a:endParaRPr lang="ru-RU" sz="2000" dirty="0"/>
          </a:p>
        </p:txBody>
      </p:sp>
      <p:pic>
        <p:nvPicPr>
          <p:cNvPr id="2050" name="Picture 2" descr="F:\ВЕТЕРАНЫ\Казанце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4585" y="1285860"/>
            <a:ext cx="3309415" cy="4293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686800" y="274638"/>
            <a:ext cx="228600" cy="868362"/>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0" y="0"/>
            <a:ext cx="9144000" cy="6858000"/>
          </a:xfrm>
        </p:spPr>
        <p:txBody>
          <a:bodyPr/>
          <a:lstStyle/>
          <a:p>
            <a:pPr algn="just">
              <a:buNone/>
            </a:pPr>
            <a:r>
              <a:rPr lang="ru-RU" dirty="0" smtClean="0"/>
              <a:t>	С 1942 года по 1944 год был стрелком</a:t>
            </a:r>
            <a:r>
              <a:rPr lang="en-US" dirty="0" smtClean="0"/>
              <a:t>,</a:t>
            </a:r>
            <a:r>
              <a:rPr lang="ru-RU" dirty="0" smtClean="0"/>
              <a:t> командиром орудия</a:t>
            </a:r>
            <a:r>
              <a:rPr lang="en-US" dirty="0" smtClean="0"/>
              <a:t>,</a:t>
            </a:r>
            <a:r>
              <a:rPr lang="ru-RU" dirty="0" smtClean="0"/>
              <a:t> с 1944 по 1945 год был курсантом в Мариинском пехотном училище</a:t>
            </a:r>
            <a:r>
              <a:rPr lang="en-US" dirty="0" smtClean="0"/>
              <a:t>.</a:t>
            </a:r>
            <a:r>
              <a:rPr lang="ru-RU" dirty="0" smtClean="0"/>
              <a:t> С 1945 по 1946 годы был курсантом Орловского пехотного училища</a:t>
            </a:r>
            <a:r>
              <a:rPr lang="en-US" dirty="0" smtClean="0"/>
              <a:t>.</a:t>
            </a:r>
            <a:r>
              <a:rPr lang="ru-RU" dirty="0" smtClean="0"/>
              <a:t> С мая по ноябрь 1946  был командиром стрелкового отделения</a:t>
            </a:r>
            <a:r>
              <a:rPr lang="en-US" dirty="0" smtClean="0"/>
              <a:t>.</a:t>
            </a:r>
            <a:r>
              <a:rPr lang="ru-RU" dirty="0" smtClean="0"/>
              <a:t> А также в ходе войны был артиллеристом  85 мм пушки</a:t>
            </a:r>
            <a:r>
              <a:rPr lang="en-US" dirty="0" smtClean="0"/>
              <a:t>.</a:t>
            </a:r>
            <a:r>
              <a:rPr lang="ru-RU" dirty="0" smtClean="0"/>
              <a:t> В армии ему дали прозвище «сынок» </a:t>
            </a:r>
            <a:r>
              <a:rPr lang="en-US" dirty="0" smtClean="0"/>
              <a:t>.</a:t>
            </a:r>
            <a:endParaRPr lang="ru-RU" dirty="0" smtClean="0"/>
          </a:p>
          <a:p>
            <a:pPr algn="just">
              <a:buNone/>
            </a:pPr>
            <a:r>
              <a:rPr lang="ru-RU" dirty="0" smtClean="0"/>
              <a:t>	В 1946 году приехал к сестре в деревню Большая Еловая,  там работал в </a:t>
            </a:r>
            <a:r>
              <a:rPr lang="ru-RU" dirty="0" err="1" smtClean="0"/>
              <a:t>Качинском</a:t>
            </a:r>
            <a:r>
              <a:rPr lang="ru-RU" dirty="0" smtClean="0"/>
              <a:t> лагере</a:t>
            </a:r>
            <a:r>
              <a:rPr lang="en-US" dirty="0" smtClean="0"/>
              <a:t>.</a:t>
            </a:r>
            <a:r>
              <a:rPr lang="ru-RU" dirty="0" smtClean="0"/>
              <a:t> С 1949 по 1951 годы   работал в </a:t>
            </a:r>
            <a:r>
              <a:rPr lang="ru-RU" dirty="0" err="1" smtClean="0"/>
              <a:t>Арийске</a:t>
            </a:r>
            <a:r>
              <a:rPr lang="ru-RU" dirty="0" smtClean="0"/>
              <a:t> командиром взвода</a:t>
            </a:r>
            <a:r>
              <a:rPr lang="en-US" dirty="0" smtClean="0"/>
              <a:t>.</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6781800" cy="1600200"/>
          </a:xfrm>
        </p:spPr>
        <p:txBody>
          <a:bodyPr>
            <a:normAutofit fontScale="90000"/>
          </a:bodyPr>
          <a:lstStyle/>
          <a:p>
            <a:r>
              <a:rPr lang="ru-RU" dirty="0" smtClean="0"/>
              <a:t>Свинцова Мария Ивановна </a:t>
            </a:r>
            <a:endParaRPr lang="ru-RU" dirty="0"/>
          </a:p>
        </p:txBody>
      </p:sp>
      <p:sp>
        <p:nvSpPr>
          <p:cNvPr id="3" name="Содержимое 2"/>
          <p:cNvSpPr>
            <a:spLocks noGrp="1"/>
          </p:cNvSpPr>
          <p:nvPr>
            <p:ph idx="1"/>
          </p:nvPr>
        </p:nvSpPr>
        <p:spPr>
          <a:xfrm>
            <a:off x="5827" y="1412776"/>
            <a:ext cx="6048672" cy="5555993"/>
          </a:xfrm>
        </p:spPr>
        <p:txBody>
          <a:bodyPr>
            <a:normAutofit fontScale="77500" lnSpcReduction="20000"/>
          </a:bodyPr>
          <a:lstStyle/>
          <a:p>
            <a:pPr algn="just">
              <a:buNone/>
            </a:pPr>
            <a:r>
              <a:rPr lang="ru-RU" sz="2700" dirty="0" smtClean="0"/>
              <a:t> Мария Ивановна родилась 22 апреля 1925</a:t>
            </a:r>
          </a:p>
          <a:p>
            <a:pPr algn="just">
              <a:buNone/>
            </a:pPr>
            <a:r>
              <a:rPr lang="ru-RU" sz="2700" dirty="0" smtClean="0"/>
              <a:t>года в деревне Андреевка Саратовской</a:t>
            </a:r>
          </a:p>
          <a:p>
            <a:pPr algn="just">
              <a:buNone/>
            </a:pPr>
            <a:r>
              <a:rPr lang="ru-RU" sz="2700" dirty="0" smtClean="0"/>
              <a:t>области. В 1941 году еще училась в школе в 8-ом</a:t>
            </a:r>
          </a:p>
          <a:p>
            <a:pPr algn="just">
              <a:buNone/>
            </a:pPr>
            <a:r>
              <a:rPr lang="ru-RU" sz="2700" dirty="0" smtClean="0"/>
              <a:t>классе. </a:t>
            </a:r>
          </a:p>
          <a:p>
            <a:pPr algn="just">
              <a:buNone/>
            </a:pPr>
            <a:r>
              <a:rPr lang="ru-RU" sz="2700" dirty="0" smtClean="0"/>
              <a:t>Призывалась на службу в </a:t>
            </a:r>
            <a:r>
              <a:rPr lang="ru-RU" sz="2700" dirty="0" err="1" smtClean="0"/>
              <a:t>Оранбаумском</a:t>
            </a:r>
            <a:endParaRPr lang="ru-RU" sz="2700" dirty="0" smtClean="0"/>
          </a:p>
          <a:p>
            <a:pPr algn="just">
              <a:buNone/>
            </a:pPr>
            <a:r>
              <a:rPr lang="ru-RU" sz="2700" dirty="0" smtClean="0"/>
              <a:t>военкомате Ленинградской области.</a:t>
            </a:r>
          </a:p>
          <a:p>
            <a:pPr algn="just">
              <a:buNone/>
            </a:pPr>
            <a:r>
              <a:rPr lang="ru-RU" sz="2700" dirty="0" smtClean="0"/>
              <a:t>Проходила службу в армейском госпитале (для</a:t>
            </a:r>
          </a:p>
          <a:p>
            <a:pPr algn="just">
              <a:buNone/>
            </a:pPr>
            <a:r>
              <a:rPr lang="ru-RU" sz="2700" dirty="0" smtClean="0"/>
              <a:t>легко раненых). Всё время проработала в</a:t>
            </a:r>
          </a:p>
          <a:p>
            <a:pPr algn="just">
              <a:buNone/>
            </a:pPr>
            <a:r>
              <a:rPr lang="ru-RU" sz="2700" dirty="0" smtClean="0"/>
              <a:t>воинской части (в</a:t>
            </a:r>
            <a:r>
              <a:rPr lang="en-US" sz="2700" dirty="0" smtClean="0"/>
              <a:t>/</a:t>
            </a:r>
            <a:r>
              <a:rPr lang="ru-RU" sz="2700" dirty="0" smtClean="0"/>
              <a:t>ч 13872).</a:t>
            </a:r>
          </a:p>
          <a:p>
            <a:pPr algn="just">
              <a:buNone/>
            </a:pPr>
            <a:r>
              <a:rPr lang="ru-RU" sz="2700" dirty="0" smtClean="0"/>
              <a:t>Ранений не было и не было контузий. Очень</a:t>
            </a:r>
          </a:p>
          <a:p>
            <a:pPr algn="just">
              <a:buNone/>
            </a:pPr>
            <a:r>
              <a:rPr lang="ru-RU" sz="2700" dirty="0" smtClean="0"/>
              <a:t>много наград.</a:t>
            </a:r>
          </a:p>
          <a:p>
            <a:pPr algn="just">
              <a:buNone/>
            </a:pPr>
            <a:r>
              <a:rPr lang="ru-RU" sz="2700" dirty="0" smtClean="0"/>
              <a:t>Первым получила Орден Великой Отечественной</a:t>
            </a:r>
          </a:p>
          <a:p>
            <a:pPr algn="just">
              <a:buNone/>
            </a:pPr>
            <a:r>
              <a:rPr lang="ru-RU" sz="2700" dirty="0" smtClean="0"/>
              <a:t>войны 2 степени.</a:t>
            </a:r>
          </a:p>
          <a:p>
            <a:pPr algn="just">
              <a:buNone/>
            </a:pPr>
            <a:r>
              <a:rPr lang="ru-RU" sz="2700" dirty="0" smtClean="0"/>
              <a:t>Вторая Медаль «За оборону Ленинграда».</a:t>
            </a:r>
          </a:p>
          <a:p>
            <a:pPr algn="just">
              <a:buNone/>
            </a:pPr>
            <a:r>
              <a:rPr lang="ru-RU" sz="2700" dirty="0" smtClean="0"/>
              <a:t>Множество других юбилейных медалей.</a:t>
            </a:r>
          </a:p>
          <a:p>
            <a:pPr algn="just">
              <a:buNone/>
            </a:pPr>
            <a:r>
              <a:rPr lang="ru-RU" sz="2700" dirty="0" smtClean="0"/>
              <a:t>Демобилизовалась 5 ноября 1945 года.</a:t>
            </a:r>
          </a:p>
          <a:p>
            <a:pPr>
              <a:buNone/>
            </a:pPr>
            <a:endParaRPr lang="ru-RU" dirty="0"/>
          </a:p>
        </p:txBody>
      </p:sp>
      <p:pic>
        <p:nvPicPr>
          <p:cNvPr id="5122" name="Picture 2" descr="F:\ВЕТЕРАНЫ\Свинцо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3" y="1412776"/>
            <a:ext cx="3167637" cy="5152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9217024" cy="1024136"/>
          </a:xfrm>
        </p:spPr>
        <p:txBody>
          <a:bodyPr>
            <a:normAutofit/>
          </a:bodyPr>
          <a:lstStyle/>
          <a:p>
            <a:r>
              <a:rPr lang="ru-RU" dirty="0" smtClean="0"/>
              <a:t>Астахов Павел Кириллович</a:t>
            </a:r>
            <a:endParaRPr lang="ru-RU" dirty="0"/>
          </a:p>
        </p:txBody>
      </p:sp>
      <p:sp>
        <p:nvSpPr>
          <p:cNvPr id="3" name="Объект 2"/>
          <p:cNvSpPr>
            <a:spLocks noGrp="1"/>
          </p:cNvSpPr>
          <p:nvPr>
            <p:ph idx="1"/>
          </p:nvPr>
        </p:nvSpPr>
        <p:spPr>
          <a:xfrm>
            <a:off x="179512" y="1412776"/>
            <a:ext cx="5184576" cy="5256584"/>
          </a:xfrm>
        </p:spPr>
        <p:txBody>
          <a:bodyPr>
            <a:normAutofit fontScale="92500"/>
          </a:bodyPr>
          <a:lstStyle/>
          <a:p>
            <a:pPr marL="137160" indent="0" algn="just">
              <a:buNone/>
            </a:pPr>
            <a:r>
              <a:rPr lang="ru-RU" dirty="0" smtClean="0"/>
              <a:t>Павел Кириллович родился в 1920 г. в Орловской области Свердловского района в деревне </a:t>
            </a:r>
            <a:r>
              <a:rPr lang="ru-RU" dirty="0" err="1" smtClean="0"/>
              <a:t>Краснослободка</a:t>
            </a:r>
            <a:r>
              <a:rPr lang="ru-RU" dirty="0" smtClean="0"/>
              <a:t>. Призван служить в армию 28 октября 1940 г. в Хабаровский край в 117 пулемётный батальон, там прослужил до 1943 г. Был переведён в 970 полк  в 285 дивизию, где и воевал с японскими самураями на Курильских островах. Награждён медалью «За Японию» и орденом «Отечественной войны </a:t>
            </a:r>
            <a:r>
              <a:rPr lang="en-US" dirty="0" smtClean="0"/>
              <a:t>II</a:t>
            </a:r>
            <a:r>
              <a:rPr lang="ru-RU" dirty="0" smtClean="0"/>
              <a:t> степени». Был ранен в правую ногу, пролежал 6 месяцев в госпитале. Хотели ампутировать, но молодой  организм и усилия медиков победили болезнь.</a:t>
            </a:r>
          </a:p>
          <a:p>
            <a:pPr marL="137160" indent="0" algn="just">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988840"/>
            <a:ext cx="3433661" cy="40381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46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280920" cy="1096144"/>
          </a:xfrm>
        </p:spPr>
        <p:txBody>
          <a:bodyPr>
            <a:normAutofit/>
          </a:bodyPr>
          <a:lstStyle/>
          <a:p>
            <a:r>
              <a:rPr lang="ru-RU" dirty="0"/>
              <a:t>Астахов Павел Кириллович</a:t>
            </a:r>
          </a:p>
        </p:txBody>
      </p:sp>
      <p:sp>
        <p:nvSpPr>
          <p:cNvPr id="3" name="Содержимое 2"/>
          <p:cNvSpPr>
            <a:spLocks noGrp="1"/>
          </p:cNvSpPr>
          <p:nvPr>
            <p:ph idx="1"/>
          </p:nvPr>
        </p:nvSpPr>
        <p:spPr>
          <a:xfrm>
            <a:off x="467544" y="1340768"/>
            <a:ext cx="7344816" cy="5141168"/>
          </a:xfrm>
        </p:spPr>
        <p:txBody>
          <a:bodyPr>
            <a:normAutofit/>
          </a:bodyPr>
          <a:lstStyle/>
          <a:p>
            <a:pPr marL="137160" indent="0" algn="just">
              <a:buNone/>
            </a:pPr>
            <a:r>
              <a:rPr lang="ru-RU" dirty="0" smtClean="0"/>
              <a:t>В 1946 г. женился на Григорьевой Лидии Николаевне. С </a:t>
            </a:r>
            <a:r>
              <a:rPr lang="ru-RU" dirty="0"/>
              <a:t>1948 по 1949 годы </a:t>
            </a:r>
            <a:r>
              <a:rPr lang="ru-RU" dirty="0" smtClean="0"/>
              <a:t>служил </a:t>
            </a:r>
            <a:r>
              <a:rPr lang="ru-RU" dirty="0"/>
              <a:t>на Камчатке, затем </a:t>
            </a:r>
            <a:r>
              <a:rPr lang="ru-RU" dirty="0" smtClean="0"/>
              <a:t>уволился </a:t>
            </a:r>
            <a:r>
              <a:rPr lang="ru-RU" dirty="0"/>
              <a:t>и </a:t>
            </a:r>
            <a:r>
              <a:rPr lang="ru-RU" dirty="0" smtClean="0"/>
              <a:t>переехал </a:t>
            </a:r>
            <a:r>
              <a:rPr lang="ru-RU" dirty="0"/>
              <a:t>в Кемеровскую область, где </a:t>
            </a:r>
            <a:r>
              <a:rPr lang="ru-RU" dirty="0" smtClean="0"/>
              <a:t>работал старшим зоотехником.</a:t>
            </a:r>
          </a:p>
          <a:p>
            <a:pPr marL="137160" indent="0" algn="just">
              <a:buNone/>
            </a:pPr>
            <a:r>
              <a:rPr lang="ru-RU" dirty="0" smtClean="0"/>
              <a:t>В 1967 году приехал с семьей в поселок </a:t>
            </a:r>
            <a:r>
              <a:rPr lang="ru-RU" dirty="0" err="1" smtClean="0"/>
              <a:t>Арийск</a:t>
            </a:r>
            <a:r>
              <a:rPr lang="ru-RU" dirty="0" smtClean="0"/>
              <a:t>. В 1968 году поступил на службу в 7486 в/ч - это внутренние войска - и прослужил до 1980 года. 8 июня 1980 года ушёл на пенсию.</a:t>
            </a:r>
          </a:p>
          <a:p>
            <a:pPr marL="137160" indent="0" algn="just">
              <a:buNone/>
            </a:pPr>
            <a:r>
              <a:rPr lang="ru-RU" dirty="0" smtClean="0"/>
              <a:t> У него 5 детей, 10 внуков, 4 правнука.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6781800" cy="1600200"/>
          </a:xfrm>
        </p:spPr>
        <p:txBody>
          <a:bodyPr>
            <a:normAutofit fontScale="90000"/>
          </a:bodyPr>
          <a:lstStyle/>
          <a:p>
            <a:r>
              <a:rPr lang="ru-RU" dirty="0" smtClean="0"/>
              <a:t>Миронов   Павел Васильевич</a:t>
            </a:r>
            <a:endParaRPr lang="ru-RU" dirty="0"/>
          </a:p>
        </p:txBody>
      </p:sp>
      <p:sp>
        <p:nvSpPr>
          <p:cNvPr id="3" name="Объект 2"/>
          <p:cNvSpPr>
            <a:spLocks noGrp="1"/>
          </p:cNvSpPr>
          <p:nvPr>
            <p:ph idx="1"/>
          </p:nvPr>
        </p:nvSpPr>
        <p:spPr>
          <a:xfrm>
            <a:off x="179512" y="1772816"/>
            <a:ext cx="5688632" cy="4968552"/>
          </a:xfrm>
        </p:spPr>
        <p:txBody>
          <a:bodyPr>
            <a:normAutofit fontScale="92500" lnSpcReduction="20000"/>
          </a:bodyPr>
          <a:lstStyle/>
          <a:p>
            <a:pPr marL="137160" indent="0" algn="just">
              <a:buNone/>
            </a:pPr>
            <a:r>
              <a:rPr lang="ru-RU" dirty="0" smtClean="0"/>
              <a:t> Родился 15 апреля 1923 года. Детство и юность прошли в Читинской области, на станции </a:t>
            </a:r>
            <a:r>
              <a:rPr lang="ru-RU" dirty="0" err="1" smtClean="0"/>
              <a:t>Макзан</a:t>
            </a:r>
            <a:r>
              <a:rPr lang="ru-RU" dirty="0" smtClean="0"/>
              <a:t>. В декабре в 1941 г. добровольно ушёл в армию из Партизанского района Красноярского края. Призван в армию в городе Канск в 866 артиллерийский полк, потом попал во взвод управления связи, был телеграфистом. В мае 1942 г. вступил в бой на Юго-Западном фронте. </a:t>
            </a:r>
          </a:p>
          <a:p>
            <a:pPr marL="137160" indent="0" algn="just">
              <a:buNone/>
            </a:pPr>
            <a:r>
              <a:rPr lang="ru-RU" dirty="0"/>
              <a:t> </a:t>
            </a:r>
            <a:r>
              <a:rPr lang="ru-RU" dirty="0" smtClean="0"/>
              <a:t>В августе 1942 г. – связист-телеграфист артиллерии связи на Северо-Кавказском фронте в 130 полку. В 1943 г. – второй Белорусский фронт, восьмой механизированный корпус – связист-телеграфист. В декабре 1941 г был ранен в ногу. В госпитале пролежал до марта 1945 г.</a:t>
            </a: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848" y="1196752"/>
            <a:ext cx="3287307" cy="48072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52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6781800" cy="1600200"/>
          </a:xfrm>
        </p:spPr>
        <p:txBody>
          <a:bodyPr>
            <a:normAutofit fontScale="90000"/>
          </a:bodyPr>
          <a:lstStyle/>
          <a:p>
            <a:r>
              <a:rPr lang="ru-RU" dirty="0"/>
              <a:t>Миронов Павел Васильевич</a:t>
            </a:r>
          </a:p>
        </p:txBody>
      </p:sp>
      <p:sp>
        <p:nvSpPr>
          <p:cNvPr id="3" name="Объект 2"/>
          <p:cNvSpPr>
            <a:spLocks noGrp="1"/>
          </p:cNvSpPr>
          <p:nvPr>
            <p:ph idx="1"/>
          </p:nvPr>
        </p:nvSpPr>
        <p:spPr>
          <a:xfrm>
            <a:off x="611560" y="1710617"/>
            <a:ext cx="7344816" cy="4382679"/>
          </a:xfrm>
        </p:spPr>
        <p:txBody>
          <a:bodyPr>
            <a:normAutofit/>
          </a:bodyPr>
          <a:lstStyle/>
          <a:p>
            <a:pPr marL="137160" indent="0" algn="just">
              <a:buNone/>
            </a:pPr>
            <a:r>
              <a:rPr lang="ru-RU" dirty="0" smtClean="0"/>
              <a:t>Первый Украинский фронт – взятие Берлина – орудийный номер 166. Войну закончил в Чехословакии. В 1947 г. демобилизован, служил в войсках МВД. Домой пришёл в 1951 г. Награждён орденом «Отечественной войны </a:t>
            </a:r>
            <a:r>
              <a:rPr lang="en-US" dirty="0" smtClean="0"/>
              <a:t>I</a:t>
            </a:r>
            <a:r>
              <a:rPr lang="ru-RU" dirty="0" smtClean="0"/>
              <a:t> степени», медалью «За отвагу», «За взятие Берлина», «За оборону Кавказа», «За Победу над Германией».</a:t>
            </a:r>
            <a:endParaRPr lang="ru-RU" dirty="0"/>
          </a:p>
        </p:txBody>
      </p:sp>
    </p:spTree>
    <p:extLst>
      <p:ext uri="{BB962C8B-B14F-4D97-AF65-F5344CB8AC3E}">
        <p14:creationId xmlns:p14="http://schemas.microsoft.com/office/powerpoint/2010/main" val="383563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7200"/>
            <a:ext cx="8229600" cy="5852160"/>
          </a:xfrm>
        </p:spPr>
        <p:txBody>
          <a:bodyPr>
            <a:normAutofit/>
          </a:bodyPr>
          <a:lstStyle/>
          <a:p>
            <a:pPr algn="just">
              <a:buNone/>
            </a:pPr>
            <a:r>
              <a:rPr lang="ru-RU" sz="3200" dirty="0" smtClean="0"/>
              <a:t>	«Никто нам не говорил, что это необходимо, что идет война и Родина ждет …  Нам только объявили, на кого мы будем  учиться, и все. Из этого всего да еще из того, что в группе нашей не оказалось девчонок, мы заключили, что работа нас ждет нешуточная…»</a:t>
            </a:r>
          </a:p>
          <a:p>
            <a:pPr>
              <a:buNone/>
            </a:pPr>
            <a:r>
              <a:rPr lang="ru-RU" sz="3200" dirty="0" smtClean="0"/>
              <a:t>                      «Где-то гремит война»</a:t>
            </a:r>
          </a:p>
          <a:p>
            <a:pPr>
              <a:buNone/>
            </a:pPr>
            <a:r>
              <a:rPr lang="ru-RU" sz="3200" dirty="0" smtClean="0"/>
              <a:t>                       Виктор Астафьев </a:t>
            </a:r>
            <a:endParaRPr lang="ru-RU" sz="3200"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420888"/>
            <a:ext cx="6781800" cy="1600200"/>
          </a:xfrm>
        </p:spPr>
        <p:txBody>
          <a:bodyPr/>
          <a:lstStyle/>
          <a:p>
            <a:r>
              <a:rPr lang="ru-RU" dirty="0" smtClean="0"/>
              <a:t>Труженики тыла</a:t>
            </a:r>
            <a:endParaRPr lang="ru-RU" dirty="0"/>
          </a:p>
        </p:txBody>
      </p:sp>
    </p:spTree>
    <p:extLst>
      <p:ext uri="{BB962C8B-B14F-4D97-AF65-F5344CB8AC3E}">
        <p14:creationId xmlns:p14="http://schemas.microsoft.com/office/powerpoint/2010/main" val="428307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6781800" cy="1600200"/>
          </a:xfrm>
        </p:spPr>
        <p:txBody>
          <a:bodyPr>
            <a:normAutofit fontScale="90000"/>
          </a:bodyPr>
          <a:lstStyle/>
          <a:p>
            <a:r>
              <a:rPr lang="ru-RU" dirty="0" err="1" smtClean="0"/>
              <a:t>Тельпухов</a:t>
            </a:r>
            <a:r>
              <a:rPr lang="ru-RU" dirty="0" smtClean="0"/>
              <a:t> Иван Николаевич</a:t>
            </a:r>
            <a:endParaRPr lang="ru-RU" dirty="0"/>
          </a:p>
        </p:txBody>
      </p:sp>
      <p:sp>
        <p:nvSpPr>
          <p:cNvPr id="3" name="Содержимое 2"/>
          <p:cNvSpPr>
            <a:spLocks noGrp="1"/>
          </p:cNvSpPr>
          <p:nvPr>
            <p:ph idx="1"/>
          </p:nvPr>
        </p:nvSpPr>
        <p:spPr>
          <a:xfrm>
            <a:off x="0" y="1473602"/>
            <a:ext cx="5708595" cy="5400600"/>
          </a:xfrm>
        </p:spPr>
        <p:txBody>
          <a:bodyPr>
            <a:normAutofit fontScale="92500" lnSpcReduction="20000"/>
          </a:bodyPr>
          <a:lstStyle/>
          <a:p>
            <a:pPr marL="137160" indent="0" algn="just">
              <a:buNone/>
            </a:pPr>
            <a:r>
              <a:rPr lang="ru-RU" dirty="0" smtClean="0"/>
              <a:t>Родился 15 марта 1922 года в д. Покровка </a:t>
            </a:r>
            <a:r>
              <a:rPr lang="ru-RU" dirty="0" err="1" smtClean="0"/>
              <a:t>Нижне-Ингашского</a:t>
            </a:r>
            <a:r>
              <a:rPr lang="ru-RU" dirty="0" smtClean="0"/>
              <a:t> района Красноярского края.</a:t>
            </a:r>
          </a:p>
          <a:p>
            <a:pPr marL="137160" indent="0" algn="just">
              <a:buNone/>
            </a:pPr>
            <a:r>
              <a:rPr lang="ru-RU" dirty="0" smtClean="0"/>
              <a:t> В 1930-1935 гг. обучался в школе. Имеет почётные грамоты этой школы. В 1939 году поступает в органы МВД, где и прослужил 33 календарных года. В период Великой Отечественной войны занимает должности: мастер лесозаготовок, технорук, инженер лесозаготовок и т.д. В должности директора проработал 11 лет в посёлке </a:t>
            </a:r>
            <a:r>
              <a:rPr lang="ru-RU" dirty="0" err="1" smtClean="0"/>
              <a:t>Арийск</a:t>
            </a:r>
            <a:r>
              <a:rPr lang="ru-RU" dirty="0" smtClean="0"/>
              <a:t>. </a:t>
            </a:r>
          </a:p>
          <a:p>
            <a:pPr marL="137160" indent="0" algn="just">
              <a:buNone/>
            </a:pPr>
            <a:r>
              <a:rPr lang="ru-RU" dirty="0" smtClean="0"/>
              <a:t>В декабре 1974 года уходит на пенсию в должности майора. Трудовую деятельность не оставляет, работает юрист-</a:t>
            </a:r>
            <a:r>
              <a:rPr lang="ru-RU" dirty="0" err="1" smtClean="0"/>
              <a:t>консультом</a:t>
            </a:r>
            <a:r>
              <a:rPr lang="ru-RU" dirty="0" smtClean="0"/>
              <a:t>, инженером по гражданской обороне, начальником сбыта. </a:t>
            </a:r>
          </a:p>
          <a:p>
            <a:pPr marL="137160" indent="0" algn="just">
              <a:buNone/>
            </a:pPr>
            <a:r>
              <a:rPr lang="ru-RU" dirty="0" smtClean="0"/>
              <a:t>Имеет благодарственные письма, почётные грамоты, ордена и медали.</a:t>
            </a:r>
          </a:p>
        </p:txBody>
      </p:sp>
      <p:pic>
        <p:nvPicPr>
          <p:cNvPr id="6146" name="Picture 2" descr="F:\ВЕТЕРАНЫ\Тельпухо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3148" y="1242329"/>
            <a:ext cx="3332332" cy="518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6781800" cy="1600200"/>
          </a:xfrm>
        </p:spPr>
        <p:txBody>
          <a:bodyPr>
            <a:normAutofit fontScale="90000"/>
          </a:bodyPr>
          <a:lstStyle/>
          <a:p>
            <a:r>
              <a:rPr lang="ru-RU" dirty="0" err="1" smtClean="0"/>
              <a:t>Рыжанкова</a:t>
            </a:r>
            <a:r>
              <a:rPr lang="ru-RU" dirty="0" smtClean="0"/>
              <a:t> Прасковья </a:t>
            </a:r>
            <a:r>
              <a:rPr lang="ru-RU" dirty="0" err="1" smtClean="0"/>
              <a:t>Фроловна</a:t>
            </a:r>
            <a:endParaRPr lang="ru-RU" dirty="0"/>
          </a:p>
        </p:txBody>
      </p:sp>
      <p:sp>
        <p:nvSpPr>
          <p:cNvPr id="3" name="Содержимое 2"/>
          <p:cNvSpPr>
            <a:spLocks noGrp="1"/>
          </p:cNvSpPr>
          <p:nvPr>
            <p:ph idx="1"/>
          </p:nvPr>
        </p:nvSpPr>
        <p:spPr>
          <a:xfrm>
            <a:off x="8562" y="1556792"/>
            <a:ext cx="6228184" cy="5400600"/>
          </a:xfrm>
        </p:spPr>
        <p:txBody>
          <a:bodyPr>
            <a:normAutofit fontScale="92500" lnSpcReduction="20000"/>
          </a:bodyPr>
          <a:lstStyle/>
          <a:p>
            <a:pPr marL="137160" indent="0" algn="just">
              <a:buNone/>
            </a:pPr>
            <a:r>
              <a:rPr lang="ru-RU" dirty="0" smtClean="0"/>
              <a:t> Родилась в 1926 году в </a:t>
            </a:r>
            <a:r>
              <a:rPr lang="ru-RU" dirty="0" err="1" smtClean="0"/>
              <a:t>Даурском</a:t>
            </a:r>
            <a:r>
              <a:rPr lang="ru-RU" dirty="0" smtClean="0"/>
              <a:t> районе Красноярского края. С десяти лет пошла работать. Работала в колхозе все военные годы. Денег не давали, только трудодни. Потом стали давать пшеницу и ещё кое-что из продуктов питания.</a:t>
            </a:r>
          </a:p>
          <a:p>
            <a:pPr marL="137160" indent="0" algn="just">
              <a:buNone/>
            </a:pPr>
            <a:r>
              <a:rPr lang="ru-RU" dirty="0" smtClean="0"/>
              <a:t> Во время войны замёрзли два парохода во льдах. Вместе с другими разбирала их. Если находили продукты питания, делили между всеми работниками. Одежды тёплой не было, поэтому зимой шла борьба за выживание.</a:t>
            </a:r>
          </a:p>
          <a:p>
            <a:pPr marL="137160" indent="0" algn="just">
              <a:buNone/>
            </a:pPr>
            <a:r>
              <a:rPr lang="ru-RU" dirty="0" smtClean="0"/>
              <a:t>В 1952 году вышла замуж, через 2 года переехали в </a:t>
            </a:r>
            <a:r>
              <a:rPr lang="ru-RU" dirty="0" err="1" smtClean="0"/>
              <a:t>Арийск</a:t>
            </a:r>
            <a:r>
              <a:rPr lang="ru-RU" dirty="0" smtClean="0"/>
              <a:t>. Работала в казармах с солдатами, зона ещё только формировалась. </a:t>
            </a:r>
          </a:p>
          <a:p>
            <a:pPr marL="137160" indent="0" algn="just">
              <a:buNone/>
            </a:pPr>
            <a:r>
              <a:rPr lang="ru-RU" dirty="0" smtClean="0"/>
              <a:t>В 1982 году ушла на пенсию. Жизнь прошла очень быстро, но военные воспоминания стоят перед глазами!</a:t>
            </a:r>
          </a:p>
          <a:p>
            <a:pPr marL="137160" indent="0" algn="just">
              <a:buNone/>
            </a:pPr>
            <a:r>
              <a:rPr lang="ru-RU" dirty="0" smtClean="0"/>
              <a:t>Любимый праздник – День Побед</a:t>
            </a:r>
          </a:p>
        </p:txBody>
      </p:sp>
      <p:pic>
        <p:nvPicPr>
          <p:cNvPr id="7170" name="Picture 2" descr="F:\ВЕТЕРАНЫ\Рыжанков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855" y="1483893"/>
            <a:ext cx="2942581" cy="396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781800" cy="1600200"/>
          </a:xfrm>
        </p:spPr>
        <p:txBody>
          <a:bodyPr>
            <a:normAutofit fontScale="90000"/>
          </a:bodyPr>
          <a:lstStyle/>
          <a:p>
            <a:r>
              <a:rPr lang="ru-RU" dirty="0" err="1" smtClean="0"/>
              <a:t>Бахарева</a:t>
            </a:r>
            <a:r>
              <a:rPr lang="ru-RU" dirty="0" smtClean="0"/>
              <a:t> Екатерина Михайловна</a:t>
            </a:r>
            <a:endParaRPr lang="ru-RU" dirty="0"/>
          </a:p>
        </p:txBody>
      </p:sp>
      <p:sp>
        <p:nvSpPr>
          <p:cNvPr id="3" name="Содержимое 2"/>
          <p:cNvSpPr>
            <a:spLocks noGrp="1"/>
          </p:cNvSpPr>
          <p:nvPr>
            <p:ph idx="1"/>
          </p:nvPr>
        </p:nvSpPr>
        <p:spPr>
          <a:xfrm>
            <a:off x="0" y="1435161"/>
            <a:ext cx="6388077" cy="5450160"/>
          </a:xfrm>
        </p:spPr>
        <p:txBody>
          <a:bodyPr>
            <a:normAutofit fontScale="92500" lnSpcReduction="10000"/>
          </a:bodyPr>
          <a:lstStyle/>
          <a:p>
            <a:pPr marL="137160" indent="0" algn="just">
              <a:buNone/>
            </a:pPr>
            <a:r>
              <a:rPr lang="ru-RU" dirty="0" smtClean="0"/>
              <a:t>Родилась в 1926 году. Детские и юношеские годы провела в деревне Булановка Красноярского края.  Был голод, начали развиваться военные действия.  Закончив лишь 4 класса, пошла работать в колхоз. Зарабатывала трудодни, убирала пшеницу, хлеб, картофель. Сеяла, пахала, боронила. Работала конюхом, поваром. Зимой молотила рожь и пшеницу. Семья была лишена мужских рук, жили с матерью на мизерную зарплату. </a:t>
            </a:r>
          </a:p>
          <a:p>
            <a:pPr marL="137160" indent="0" algn="just">
              <a:buNone/>
            </a:pPr>
            <a:r>
              <a:rPr lang="ru-RU" dirty="0" smtClean="0"/>
              <a:t>В 1947 году вышла замуж, через 10 лет стала вдовой и переехала в </a:t>
            </a:r>
            <a:r>
              <a:rPr lang="ru-RU" dirty="0" err="1" smtClean="0"/>
              <a:t>Арийск</a:t>
            </a:r>
            <a:r>
              <a:rPr lang="ru-RU" dirty="0" smtClean="0"/>
              <a:t>. Здесь работала в колонии цензором.</a:t>
            </a:r>
          </a:p>
          <a:p>
            <a:pPr marL="137160" indent="0" algn="just">
              <a:buNone/>
            </a:pPr>
            <a:r>
              <a:rPr lang="ru-RU" dirty="0" smtClean="0"/>
              <a:t>В 1982 году ушла на пенсию, но продолжала работать сторожем.</a:t>
            </a:r>
          </a:p>
          <a:p>
            <a:pPr marL="137160" indent="0" algn="just">
              <a:buNone/>
            </a:pPr>
            <a:r>
              <a:rPr lang="ru-RU" dirty="0" smtClean="0"/>
              <a:t>В 1995 году </a:t>
            </a:r>
            <a:r>
              <a:rPr lang="ru-RU" dirty="0" err="1" smtClean="0"/>
              <a:t>Бахаревой</a:t>
            </a:r>
            <a:r>
              <a:rPr lang="ru-RU" dirty="0" smtClean="0"/>
              <a:t> Елене Михайловне присвоена юбилейная медаль в честь 50-летия  Победы.</a:t>
            </a:r>
          </a:p>
        </p:txBody>
      </p:sp>
      <p:pic>
        <p:nvPicPr>
          <p:cNvPr id="8194" name="Picture 2" descr="F:\ВЕТЕРАНЫ\Бахар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811" y="1196752"/>
            <a:ext cx="2786118" cy="3114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6781800" cy="1600200"/>
          </a:xfrm>
        </p:spPr>
        <p:txBody>
          <a:bodyPr>
            <a:normAutofit fontScale="90000"/>
          </a:bodyPr>
          <a:lstStyle/>
          <a:p>
            <a:r>
              <a:rPr lang="ru-RU" dirty="0" smtClean="0"/>
              <a:t>Карелина Нина Николаевна</a:t>
            </a:r>
            <a:endParaRPr lang="ru-RU" dirty="0"/>
          </a:p>
        </p:txBody>
      </p:sp>
      <p:sp>
        <p:nvSpPr>
          <p:cNvPr id="3" name="Содержимое 2"/>
          <p:cNvSpPr>
            <a:spLocks noGrp="1"/>
          </p:cNvSpPr>
          <p:nvPr>
            <p:ph idx="1"/>
          </p:nvPr>
        </p:nvSpPr>
        <p:spPr>
          <a:xfrm>
            <a:off x="179512" y="1556792"/>
            <a:ext cx="8784976" cy="5325794"/>
          </a:xfrm>
        </p:spPr>
        <p:txBody>
          <a:bodyPr>
            <a:normAutofit lnSpcReduction="10000"/>
          </a:bodyPr>
          <a:lstStyle/>
          <a:p>
            <a:pPr marL="137160" indent="0" algn="just">
              <a:buNone/>
            </a:pPr>
            <a:r>
              <a:rPr lang="ru-RU" dirty="0" smtClean="0"/>
              <a:t> Родилась в городе </a:t>
            </a:r>
            <a:r>
              <a:rPr lang="ru-RU" dirty="0" err="1" smtClean="0"/>
              <a:t>Улан-Уде</a:t>
            </a:r>
            <a:r>
              <a:rPr lang="ru-RU" dirty="0" smtClean="0"/>
              <a:t> в 1920 году. Получила медицинское образование. Во время войны работала в госпитале города Красноярска. Все ужасы войны увидела своими глазами. Раненые со страшными рваными ранами, окровавленные бинты…</a:t>
            </a:r>
          </a:p>
          <a:p>
            <a:pPr marL="137160" indent="0" algn="just">
              <a:buNone/>
            </a:pPr>
            <a:r>
              <a:rPr lang="ru-RU" dirty="0" smtClean="0"/>
              <a:t> Где-то шли ожесточенные бои, а в Красноярске росло число госпиталей, ежедневно принимавших раненых. Было очень трудно…</a:t>
            </a:r>
          </a:p>
          <a:p>
            <a:pPr marL="137160" indent="0" algn="just">
              <a:buNone/>
            </a:pPr>
            <a:r>
              <a:rPr lang="ru-RU" dirty="0" smtClean="0"/>
              <a:t> После войны продолжала работать в госпитале 336. Получила медаль «За Победу над Германией».</a:t>
            </a:r>
          </a:p>
          <a:p>
            <a:pPr marL="137160" indent="0" algn="just">
              <a:buNone/>
            </a:pPr>
            <a:r>
              <a:rPr lang="ru-RU" dirty="0" smtClean="0"/>
              <a:t>В 1963 году приехала в посёлок </a:t>
            </a:r>
            <a:r>
              <a:rPr lang="ru-RU" dirty="0" err="1" smtClean="0"/>
              <a:t>Арийск</a:t>
            </a:r>
            <a:r>
              <a:rPr lang="ru-RU" dirty="0" smtClean="0"/>
              <a:t>. Работала старшим бухгалтером.</a:t>
            </a:r>
          </a:p>
          <a:p>
            <a:pPr marL="137160" indent="0" algn="just">
              <a:buNone/>
            </a:pPr>
            <a:r>
              <a:rPr lang="ru-RU" dirty="0" smtClean="0"/>
              <a:t> В 1975 году ушла на пенсию. Имеет </a:t>
            </a:r>
            <a:r>
              <a:rPr lang="ru-RU" smtClean="0"/>
              <a:t>звание сержант. </a:t>
            </a:r>
            <a:r>
              <a:rPr lang="ru-RU" dirty="0" smtClean="0"/>
              <a:t>Она инвалид 3 группы.</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39"/>
            <a:ext cx="6781800" cy="2304257"/>
          </a:xfrm>
        </p:spPr>
        <p:txBody>
          <a:bodyPr>
            <a:normAutofit fontScale="90000"/>
          </a:bodyPr>
          <a:lstStyle/>
          <a:p>
            <a:r>
              <a:rPr lang="ru-RU" dirty="0" err="1" smtClean="0"/>
              <a:t>Сенокосова</a:t>
            </a:r>
            <a:r>
              <a:rPr lang="ru-RU" dirty="0" smtClean="0"/>
              <a:t> Нина Алексеевна</a:t>
            </a:r>
            <a:br>
              <a:rPr lang="ru-RU" dirty="0" smtClean="0"/>
            </a:br>
            <a:endParaRPr lang="ru-RU" dirty="0"/>
          </a:p>
        </p:txBody>
      </p:sp>
      <p:sp>
        <p:nvSpPr>
          <p:cNvPr id="3" name="Содержимое 2"/>
          <p:cNvSpPr>
            <a:spLocks noGrp="1"/>
          </p:cNvSpPr>
          <p:nvPr>
            <p:ph idx="1"/>
          </p:nvPr>
        </p:nvSpPr>
        <p:spPr>
          <a:xfrm>
            <a:off x="0" y="1700808"/>
            <a:ext cx="6516216" cy="5013176"/>
          </a:xfrm>
        </p:spPr>
        <p:txBody>
          <a:bodyPr>
            <a:normAutofit fontScale="62500" lnSpcReduction="20000"/>
          </a:bodyPr>
          <a:lstStyle/>
          <a:p>
            <a:pPr marL="137160" indent="0" algn="just">
              <a:buNone/>
            </a:pPr>
            <a:r>
              <a:rPr lang="ru-RU" dirty="0" smtClean="0"/>
              <a:t>  </a:t>
            </a:r>
            <a:r>
              <a:rPr lang="ru-RU" sz="3400" dirty="0" smtClean="0"/>
              <a:t>Она родилась в деревне </a:t>
            </a:r>
            <a:r>
              <a:rPr lang="ru-RU" sz="3400" dirty="0" err="1" smtClean="0"/>
              <a:t>Марьевка</a:t>
            </a:r>
            <a:r>
              <a:rPr lang="ru-RU" sz="3400" dirty="0" smtClean="0"/>
              <a:t> Красноярского края. Её отец умер, когда она была совсем маленькой девочкой. Мать работала в колхозе и воспитывала  дочь одна.  Когда началась война, пошла работать на завод имени Ворошилова (КРАСМАШ) контролером, а 1945 году - технологом . </a:t>
            </a:r>
          </a:p>
          <a:p>
            <a:pPr marL="137160" indent="0" algn="just">
              <a:buNone/>
            </a:pPr>
            <a:r>
              <a:rPr lang="ru-RU" sz="3400" dirty="0" smtClean="0"/>
              <a:t> За свою жизнь Нина Алексеевна очень часто меняла место жительства и работу в связи с переводом мужа на новую работу, получила множество грамот, благодарностей, ценных подарков за успехи в труде,</a:t>
            </a:r>
          </a:p>
          <a:p>
            <a:pPr algn="just">
              <a:buNone/>
            </a:pPr>
            <a:r>
              <a:rPr lang="ru-RU" sz="3400" dirty="0" smtClean="0"/>
              <a:t>   за выполнение своих обязанностей. </a:t>
            </a:r>
          </a:p>
          <a:p>
            <a:pPr algn="just">
              <a:buNone/>
            </a:pPr>
            <a:r>
              <a:rPr lang="ru-RU" sz="3400" dirty="0"/>
              <a:t> </a:t>
            </a:r>
            <a:r>
              <a:rPr lang="ru-RU" sz="3400" dirty="0" smtClean="0"/>
              <a:t>  Награждена юбилейной медалью «50 лет ВОВ».</a:t>
            </a:r>
          </a:p>
          <a:p>
            <a:pPr algn="just">
              <a:buNone/>
            </a:pPr>
            <a:r>
              <a:rPr lang="ru-RU" sz="3400" dirty="0" smtClean="0"/>
              <a:t>   В 1980 году уволена в связи с выходом на заслуженный отдых.</a:t>
            </a:r>
          </a:p>
          <a:p>
            <a:pPr algn="just">
              <a:buNone/>
            </a:pPr>
            <a:r>
              <a:rPr lang="ru-RU" sz="3400" dirty="0" smtClean="0"/>
              <a:t>  Сейчас Нина Алексеевна-труженик тыла и ветеран труда.</a:t>
            </a:r>
            <a:endParaRPr lang="ru-RU" sz="3400" dirty="0"/>
          </a:p>
        </p:txBody>
      </p:sp>
      <p:pic>
        <p:nvPicPr>
          <p:cNvPr id="9218" name="Picture 2" descr="F:\ВЕТЕРАНЫ\Сенокосо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444" y="1772816"/>
            <a:ext cx="2783555" cy="3306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6781800" cy="1600200"/>
          </a:xfrm>
        </p:spPr>
        <p:txBody>
          <a:bodyPr>
            <a:normAutofit fontScale="90000"/>
          </a:bodyPr>
          <a:lstStyle/>
          <a:p>
            <a:r>
              <a:rPr lang="ru-RU" dirty="0" smtClean="0"/>
              <a:t>Казанцева Елена Андреевна </a:t>
            </a:r>
            <a:endParaRPr lang="ru-RU" dirty="0"/>
          </a:p>
        </p:txBody>
      </p:sp>
      <p:sp>
        <p:nvSpPr>
          <p:cNvPr id="3" name="Содержимое 2"/>
          <p:cNvSpPr>
            <a:spLocks noGrp="1"/>
          </p:cNvSpPr>
          <p:nvPr>
            <p:ph idx="1"/>
          </p:nvPr>
        </p:nvSpPr>
        <p:spPr>
          <a:xfrm>
            <a:off x="25802" y="1379209"/>
            <a:ext cx="6058366" cy="5290151"/>
          </a:xfrm>
        </p:spPr>
        <p:txBody>
          <a:bodyPr>
            <a:normAutofit fontScale="85000" lnSpcReduction="20000"/>
          </a:bodyPr>
          <a:lstStyle/>
          <a:p>
            <a:pPr algn="just">
              <a:buNone/>
            </a:pPr>
            <a:r>
              <a:rPr lang="ru-RU" dirty="0" smtClean="0"/>
              <a:t>    Елена Андреевна родилась 1 января 1930 года в п. Емельяново. Когда началась война, Елене шел двенадцатый год, ей так хотелось учиться! Но… Во время войны помогала возить копны в лагерь . </a:t>
            </a:r>
          </a:p>
          <a:p>
            <a:pPr algn="just">
              <a:buNone/>
            </a:pPr>
            <a:r>
              <a:rPr lang="ru-RU" dirty="0" smtClean="0"/>
              <a:t>     В 15 лет была ученицей на телеграфе, затем перевели  на разряд, и она проработала здесь 3 года. В 1948 году познакомилась с будущим мужем,  на Новый год они поженились. </a:t>
            </a:r>
          </a:p>
          <a:p>
            <a:pPr algn="just">
              <a:buNone/>
            </a:pPr>
            <a:r>
              <a:rPr lang="ru-RU" dirty="0" smtClean="0"/>
              <a:t>    После замужества 12 лет нигде не работала. </a:t>
            </a:r>
          </a:p>
          <a:p>
            <a:pPr algn="just">
              <a:buNone/>
            </a:pPr>
            <a:r>
              <a:rPr lang="ru-RU" dirty="0" smtClean="0"/>
              <a:t>    В 1960 году, когда они переехали в </a:t>
            </a:r>
            <a:r>
              <a:rPr lang="ru-RU" dirty="0" err="1" smtClean="0"/>
              <a:t>Арийск</a:t>
            </a:r>
            <a:r>
              <a:rPr lang="ru-RU" dirty="0" smtClean="0"/>
              <a:t>, она устроилась техничкой в пекарне, а потом стала заведующей пекарни. Испортилось зрение, стала сторожем.  Перепробовала еще несколько профессий.  В тяжёлые для мужа дни была очень хорошей женой. А ещё очень хорошим врачом. Прожила хоть и трудную,  но не совсем бесполезную жизнь. Елена Андреевна  стала потом  домохозяйкой . По настоящее время проживает в посёлке </a:t>
            </a:r>
            <a:r>
              <a:rPr lang="ru-RU" dirty="0" err="1" smtClean="0"/>
              <a:t>Арийск</a:t>
            </a:r>
            <a:r>
              <a:rPr lang="ru-RU" dirty="0" smtClean="0"/>
              <a:t>.</a:t>
            </a:r>
          </a:p>
        </p:txBody>
      </p:sp>
      <p:pic>
        <p:nvPicPr>
          <p:cNvPr id="10242" name="Picture 2" descr="F:\ВЕТЕРАНЫ\Казанцев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980728"/>
            <a:ext cx="3275856" cy="51139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43408"/>
            <a:ext cx="8496944" cy="1600200"/>
          </a:xfrm>
        </p:spPr>
        <p:txBody>
          <a:bodyPr>
            <a:normAutofit fontScale="90000"/>
          </a:bodyPr>
          <a:lstStyle/>
          <a:p>
            <a:r>
              <a:rPr lang="ru-RU" dirty="0" err="1" smtClean="0"/>
              <a:t>Миляева</a:t>
            </a:r>
            <a:r>
              <a:rPr lang="ru-RU" dirty="0" smtClean="0"/>
              <a:t> Людмила Тихоновна </a:t>
            </a:r>
            <a:endParaRPr lang="ru-RU" dirty="0"/>
          </a:p>
        </p:txBody>
      </p:sp>
      <p:sp>
        <p:nvSpPr>
          <p:cNvPr id="3" name="Содержимое 2"/>
          <p:cNvSpPr>
            <a:spLocks noGrp="1"/>
          </p:cNvSpPr>
          <p:nvPr>
            <p:ph idx="1"/>
          </p:nvPr>
        </p:nvSpPr>
        <p:spPr>
          <a:xfrm>
            <a:off x="83661" y="1412776"/>
            <a:ext cx="5976664" cy="5256584"/>
          </a:xfrm>
        </p:spPr>
        <p:txBody>
          <a:bodyPr>
            <a:noAutofit/>
          </a:bodyPr>
          <a:lstStyle/>
          <a:p>
            <a:pPr algn="just">
              <a:buNone/>
            </a:pPr>
            <a:r>
              <a:rPr lang="ru-RU" sz="2000" dirty="0" smtClean="0"/>
              <a:t>    Людмила Тихоновна родилась в 1921 году  в городе Иркутске. После школы закончила курсы лаборантов. В 19 лет вступила в комсомол. В военное время стояла на постах, изучала оружие, проходила военную подготовку. Во время войны ей запомнился страшный пожар, от которого сгорели постройки, много людей пострадало. Она в это время стояла на посту, стоять было очень страшно. </a:t>
            </a:r>
          </a:p>
          <a:p>
            <a:pPr algn="just">
              <a:buNone/>
            </a:pPr>
            <a:r>
              <a:rPr lang="ru-RU" sz="2000" dirty="0" smtClean="0"/>
              <a:t>     Во время войны ходила в госпиталь, оказывала медицинскую помощь раненым.  С мужем познакомилась в военное время.  В 1967 году переехали в </a:t>
            </a:r>
            <a:r>
              <a:rPr lang="ru-RU" sz="2000" dirty="0" err="1" smtClean="0"/>
              <a:t>Арийск</a:t>
            </a:r>
            <a:r>
              <a:rPr lang="ru-RU" sz="2000" dirty="0" smtClean="0"/>
              <a:t>, у них уже было трое детей. На новом месте муж работал шофёром, а она -  бухгалтером. Здесь она и ушла на пенсию в 1976 году. Мужа лишилась в 1981 году. За свою жизнь получила две грамоты, одну из которых вручили в Ачинске, а другую – уже в </a:t>
            </a:r>
            <a:r>
              <a:rPr lang="ru-RU" sz="2000" dirty="0" err="1" smtClean="0"/>
              <a:t>Арийске</a:t>
            </a:r>
            <a:r>
              <a:rPr lang="ru-RU" sz="2000" dirty="0" smtClean="0"/>
              <a:t>. </a:t>
            </a:r>
          </a:p>
        </p:txBody>
      </p:sp>
      <p:pic>
        <p:nvPicPr>
          <p:cNvPr id="11266" name="Picture 2" descr="F:\ВЕТЕРАНЫ\Миля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325" y="1700808"/>
            <a:ext cx="2910361" cy="3456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715962"/>
          </a:xfrm>
        </p:spPr>
        <p:txBody>
          <a:bodyPr>
            <a:normAutofit fontScale="90000"/>
          </a:bodyPr>
          <a:lstStyle/>
          <a:p>
            <a:r>
              <a:rPr lang="ru-RU" dirty="0" smtClean="0"/>
              <a:t>Минин Алексей Петрович</a:t>
            </a:r>
            <a:endParaRPr lang="ru-RU" dirty="0"/>
          </a:p>
        </p:txBody>
      </p:sp>
      <p:sp>
        <p:nvSpPr>
          <p:cNvPr id="3" name="Содержимое 2"/>
          <p:cNvSpPr>
            <a:spLocks noGrp="1"/>
          </p:cNvSpPr>
          <p:nvPr>
            <p:ph idx="1"/>
          </p:nvPr>
        </p:nvSpPr>
        <p:spPr>
          <a:xfrm>
            <a:off x="0" y="980728"/>
            <a:ext cx="5832648" cy="5638800"/>
          </a:xfrm>
        </p:spPr>
        <p:txBody>
          <a:bodyPr>
            <a:normAutofit fontScale="70000" lnSpcReduction="20000"/>
          </a:bodyPr>
          <a:lstStyle/>
          <a:p>
            <a:pPr algn="just">
              <a:buNone/>
            </a:pPr>
            <a:r>
              <a:rPr lang="ru-RU" dirty="0" smtClean="0"/>
              <a:t>     </a:t>
            </a:r>
            <a:r>
              <a:rPr lang="ru-RU" sz="3000" dirty="0" smtClean="0"/>
              <a:t>Он родился 13 марта 1928 года в Волгоградской области. Окончил 5 классов. В 1941 году в тринадцатилетнем возрасте  жил и работал в деревне, в колхозе. Занимался сельскохозяйственными работами: пахал землю, косил. А зимой рубил лес, иногда уезжал на рубку на неделю на лошадях  за 12 километров от деревни, в которой жил. Так как в то время не было техники, вся работа выполнялась вручную. Жили бедно, хлеба в колхозе не было, а работали за трудодни. </a:t>
            </a:r>
          </a:p>
          <a:p>
            <a:pPr algn="just">
              <a:buNone/>
            </a:pPr>
            <a:r>
              <a:rPr lang="ru-RU" sz="3000" dirty="0" smtClean="0"/>
              <a:t>     Алексей Петрович наработал 1863 трудодня. В 1945 г. жизнь не изменилась: питались замороженной картошкой, лебедой, цветками клевера... В 1948 г. призвался в армию. В 1953 году встретил свою будущую жену, Нину Ивановну, а 8 января 1954 г. они поженились. </a:t>
            </a:r>
          </a:p>
          <a:p>
            <a:pPr algn="just">
              <a:buNone/>
            </a:pPr>
            <a:r>
              <a:rPr lang="ru-RU" sz="3000" dirty="0" smtClean="0"/>
              <a:t>  </a:t>
            </a:r>
            <a:endParaRPr lang="ru-RU" sz="3000" dirty="0"/>
          </a:p>
        </p:txBody>
      </p:sp>
      <p:pic>
        <p:nvPicPr>
          <p:cNvPr id="12290" name="Picture 2" descr="F:\ВЕТЕРАНЫ\Минин+.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921"/>
          <a:stretch/>
        </p:blipFill>
        <p:spPr bwMode="auto">
          <a:xfrm>
            <a:off x="5752038" y="1340768"/>
            <a:ext cx="3220364"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533400"/>
            <a:ext cx="8229600" cy="6004560"/>
          </a:xfrm>
        </p:spPr>
        <p:txBody>
          <a:bodyPr>
            <a:normAutofit/>
          </a:bodyPr>
          <a:lstStyle/>
          <a:p>
            <a:pPr algn="just">
              <a:buNone/>
            </a:pPr>
            <a:r>
              <a:rPr lang="ru-RU" dirty="0" smtClean="0"/>
              <a:t>   В 1960 году поступил в Ленинградскую военно-политическую школу  МООП РСФСР. В 1963 году окончил её по специальности «Культурно-просветительская работа» и получил квалификацию «Политработник исправительно-трудовых учреждений». </a:t>
            </a:r>
          </a:p>
          <a:p>
            <a:pPr algn="just">
              <a:buNone/>
            </a:pPr>
            <a:r>
              <a:rPr lang="ru-RU" dirty="0" smtClean="0"/>
              <a:t>   В 1963 году переехал в Красноярский край, в поселок </a:t>
            </a:r>
            <a:r>
              <a:rPr lang="ru-RU" dirty="0" err="1" smtClean="0"/>
              <a:t>Арийск</a:t>
            </a:r>
            <a:r>
              <a:rPr lang="ru-RU" dirty="0" smtClean="0"/>
              <a:t>. </a:t>
            </a:r>
          </a:p>
          <a:p>
            <a:pPr algn="just">
              <a:buNone/>
            </a:pPr>
            <a:r>
              <a:rPr lang="ru-RU" dirty="0" smtClean="0"/>
              <a:t>    С 1968 по 1970 гг. обучался в университете Марксизма-Ленинизма Красноярского горкома КПСС. После окончания университета работал в колонии посёлка </a:t>
            </a:r>
            <a:r>
              <a:rPr lang="ru-RU" dirty="0" err="1" smtClean="0"/>
              <a:t>Арийск</a:t>
            </a:r>
            <a:r>
              <a:rPr lang="ru-RU" dirty="0" smtClean="0"/>
              <a:t> в должности ДПНК (дежурный помощник начальника колонии).  В 1983 г. ушёл на пенсию. Первого ноября 1995 года награждён юбилейной медалью «50- </a:t>
            </a:r>
            <a:r>
              <a:rPr lang="ru-RU" dirty="0" err="1" smtClean="0"/>
              <a:t>летие</a:t>
            </a:r>
            <a:r>
              <a:rPr lang="ru-RU" dirty="0" smtClean="0"/>
              <a:t>  Победы в Великой Отечественной войне».</a:t>
            </a:r>
          </a:p>
          <a:p>
            <a:pPr algn="just">
              <a:buNone/>
            </a:pPr>
            <a:r>
              <a:rPr lang="ru-RU"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836712"/>
            <a:ext cx="8856984" cy="6858000"/>
          </a:xfrm>
        </p:spPr>
        <p:txBody>
          <a:bodyPr>
            <a:normAutofit fontScale="92500" lnSpcReduction="20000"/>
          </a:bodyPr>
          <a:lstStyle/>
          <a:p>
            <a:pPr algn="ctr">
              <a:buNone/>
            </a:pPr>
            <a:r>
              <a:rPr lang="ru-RU" sz="2100" b="1" dirty="0" smtClean="0"/>
              <a:t>Фронтовик, похороненный заживо </a:t>
            </a:r>
          </a:p>
          <a:p>
            <a:pPr algn="ctr">
              <a:buNone/>
            </a:pPr>
            <a:r>
              <a:rPr lang="ru-RU" sz="2100" dirty="0" smtClean="0"/>
              <a:t>Никогда я в жизни трусом не был, </a:t>
            </a:r>
          </a:p>
          <a:p>
            <a:pPr algn="ctr">
              <a:buNone/>
            </a:pPr>
            <a:r>
              <a:rPr lang="ru-RU" sz="2100" dirty="0" smtClean="0"/>
              <a:t>А теперь боюсь, кричу во сне … </a:t>
            </a:r>
          </a:p>
          <a:p>
            <a:pPr algn="ctr">
              <a:buNone/>
            </a:pPr>
            <a:r>
              <a:rPr lang="ru-RU" sz="2100" dirty="0" smtClean="0"/>
              <a:t>Снова снится бой под низким небом, </a:t>
            </a:r>
          </a:p>
          <a:p>
            <a:pPr algn="ctr">
              <a:buNone/>
            </a:pPr>
            <a:r>
              <a:rPr lang="ru-RU" sz="2100" dirty="0" smtClean="0"/>
              <a:t>Где кусок свинца достался мне! </a:t>
            </a:r>
          </a:p>
          <a:p>
            <a:pPr algn="ctr">
              <a:buNone/>
            </a:pPr>
            <a:r>
              <a:rPr lang="ru-RU" sz="2100" dirty="0" smtClean="0"/>
              <a:t>Там, в седых полях под Старой Русой, </a:t>
            </a:r>
          </a:p>
          <a:p>
            <a:pPr algn="ctr">
              <a:buNone/>
            </a:pPr>
            <a:r>
              <a:rPr lang="ru-RU" sz="2100" dirty="0" smtClean="0"/>
              <a:t>В мясорубку танковых атак </a:t>
            </a:r>
          </a:p>
          <a:p>
            <a:pPr algn="ctr">
              <a:buNone/>
            </a:pPr>
            <a:r>
              <a:rPr lang="ru-RU" sz="2100" dirty="0" smtClean="0"/>
              <a:t>Кто с гранатой шел, кто с матом русским, </a:t>
            </a:r>
          </a:p>
          <a:p>
            <a:pPr algn="ctr">
              <a:buNone/>
            </a:pPr>
            <a:r>
              <a:rPr lang="ru-RU" sz="2100" dirty="0" smtClean="0"/>
              <a:t>Ну а кто бежал и просто так …</a:t>
            </a:r>
          </a:p>
          <a:p>
            <a:pPr algn="ctr">
              <a:buNone/>
            </a:pPr>
            <a:r>
              <a:rPr lang="ru-RU" sz="2100" dirty="0" smtClean="0"/>
              <a:t>Вот опять ощерились «Пантеры». </a:t>
            </a:r>
          </a:p>
          <a:p>
            <a:pPr algn="ctr">
              <a:buNone/>
            </a:pPr>
            <a:r>
              <a:rPr lang="ru-RU" sz="2100" dirty="0" smtClean="0"/>
              <a:t>И весь воздух воет, как в тоске! </a:t>
            </a:r>
          </a:p>
          <a:p>
            <a:pPr algn="ctr">
              <a:buNone/>
            </a:pPr>
            <a:r>
              <a:rPr lang="ru-RU" sz="2100" dirty="0" smtClean="0"/>
              <a:t>И в душе уже ни капли веры, </a:t>
            </a:r>
          </a:p>
          <a:p>
            <a:pPr algn="ctr">
              <a:buNone/>
            </a:pPr>
            <a:r>
              <a:rPr lang="ru-RU" sz="2100" dirty="0" smtClean="0"/>
              <a:t>И ни капли силы в кулаке … </a:t>
            </a:r>
          </a:p>
          <a:p>
            <a:pPr algn="ctr">
              <a:buNone/>
            </a:pPr>
            <a:r>
              <a:rPr lang="ru-RU" sz="2100" dirty="0" smtClean="0"/>
              <a:t>Только я ползу наперекор им -</a:t>
            </a:r>
          </a:p>
          <a:p>
            <a:pPr algn="ctr">
              <a:buNone/>
            </a:pPr>
            <a:r>
              <a:rPr lang="ru-RU" sz="2100" dirty="0" smtClean="0"/>
              <a:t>Обломались железные клыки …</a:t>
            </a:r>
          </a:p>
          <a:p>
            <a:pPr algn="ctr">
              <a:buNone/>
            </a:pPr>
            <a:r>
              <a:rPr lang="ru-RU" sz="2100" dirty="0" smtClean="0"/>
              <a:t>Мы еще посмотрим, мы посмотрим! </a:t>
            </a:r>
          </a:p>
          <a:p>
            <a:pPr algn="ctr">
              <a:buNone/>
            </a:pPr>
            <a:r>
              <a:rPr lang="ru-RU" sz="2100" dirty="0" smtClean="0"/>
              <a:t>Есть еще в России мужики! </a:t>
            </a:r>
          </a:p>
          <a:p>
            <a:pPr algn="ctr">
              <a:buNone/>
            </a:pPr>
            <a:r>
              <a:rPr lang="ru-RU" sz="2100" dirty="0" smtClean="0"/>
              <a:t>А потом рвануло под ногами - </a:t>
            </a:r>
          </a:p>
          <a:p>
            <a:pPr algn="ctr">
              <a:buNone/>
            </a:pPr>
            <a:r>
              <a:rPr lang="ru-RU" sz="2100" dirty="0" smtClean="0"/>
              <a:t>Голова в кустах, а грудь в крестах! </a:t>
            </a:r>
          </a:p>
          <a:p>
            <a:pPr algn="ctr">
              <a:buNone/>
            </a:pPr>
            <a:r>
              <a:rPr lang="ru-RU" sz="2100" dirty="0" smtClean="0"/>
              <a:t>Мать моя! Ах, мама  дорогая, </a:t>
            </a:r>
          </a:p>
          <a:p>
            <a:pPr algn="ctr">
              <a:buNone/>
            </a:pPr>
            <a:r>
              <a:rPr lang="ru-RU" sz="2100" dirty="0" smtClean="0"/>
              <a:t>Вот  когда закрался в душу страх! </a:t>
            </a:r>
          </a:p>
          <a:p>
            <a:pPr>
              <a:buNone/>
            </a:pPr>
            <a:r>
              <a:rPr lang="ru-RU" i="1" dirty="0" smtClean="0">
                <a:solidFill>
                  <a:srgbClr val="FF0000"/>
                </a:solidFill>
              </a:rPr>
              <a:t>                                                           г. Красноярск Николай Гайдук </a:t>
            </a:r>
          </a:p>
          <a:p>
            <a:pPr>
              <a:buNone/>
            </a:pPr>
            <a:endParaRPr lang="ru-RU" dirty="0" smtClean="0"/>
          </a:p>
          <a:p>
            <a:pPr>
              <a:buNone/>
            </a:pPr>
            <a:endParaRPr lang="ru-RU" dirty="0" smtClean="0"/>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416824" cy="1274587"/>
          </a:xfrm>
        </p:spPr>
        <p:txBody>
          <a:bodyPr>
            <a:normAutofit/>
          </a:bodyPr>
          <a:lstStyle/>
          <a:p>
            <a:r>
              <a:rPr lang="ru-RU" dirty="0" smtClean="0"/>
              <a:t>Минина Нина Ивановна</a:t>
            </a:r>
            <a:endParaRPr lang="ru-RU" dirty="0"/>
          </a:p>
        </p:txBody>
      </p:sp>
      <p:sp>
        <p:nvSpPr>
          <p:cNvPr id="3" name="Содержимое 2"/>
          <p:cNvSpPr>
            <a:spLocks noGrp="1"/>
          </p:cNvSpPr>
          <p:nvPr>
            <p:ph idx="1"/>
          </p:nvPr>
        </p:nvSpPr>
        <p:spPr>
          <a:xfrm>
            <a:off x="179512" y="1268760"/>
            <a:ext cx="5688632" cy="5589240"/>
          </a:xfrm>
        </p:spPr>
        <p:txBody>
          <a:bodyPr>
            <a:normAutofit fontScale="92500" lnSpcReduction="20000"/>
          </a:bodyPr>
          <a:lstStyle/>
          <a:p>
            <a:pPr algn="just">
              <a:buNone/>
            </a:pPr>
            <a:r>
              <a:rPr lang="ru-RU" dirty="0" smtClean="0"/>
              <a:t>    Родилась 14 ноября 1930 г. в Вологодской области в деревне Горка Назаровская.</a:t>
            </a:r>
          </a:p>
          <a:p>
            <a:pPr algn="just">
              <a:buNone/>
            </a:pPr>
            <a:r>
              <a:rPr lang="ru-RU" dirty="0" smtClean="0"/>
              <a:t>    Когда началась война, ей было 12 лет.</a:t>
            </a:r>
          </a:p>
          <a:p>
            <a:pPr algn="just">
              <a:buNone/>
            </a:pPr>
            <a:r>
              <a:rPr lang="ru-RU" dirty="0" smtClean="0"/>
              <a:t>    Хлеба не хватало, а работающим полагалось  по  400 грамм. Этого тоже не хватало, ели лебеду и клевер, весной собирали на поле прошлогодний картофель. Жизнь была сложная, но все равно они жили и трудились во имя Победы. Она вместе с другими детьми и женщинами деревни вязала  варежки и носки для  военных. Приходилось ей работать и почтальоном. Нелегкое это дело - приносить порой плохие новости с фронта. </a:t>
            </a:r>
          </a:p>
          <a:p>
            <a:pPr algn="just">
              <a:buNone/>
            </a:pPr>
            <a:r>
              <a:rPr lang="ru-RU" dirty="0" smtClean="0"/>
              <a:t>    Также Нина Ивановна помогала сплавлять лес по реке, а после сплава вместе со всеми занималась уборкой берегов  от мусора. </a:t>
            </a:r>
          </a:p>
          <a:p>
            <a:pPr>
              <a:buNone/>
            </a:pPr>
            <a:endParaRPr lang="ru-RU" dirty="0" smtClean="0"/>
          </a:p>
          <a:p>
            <a:endParaRPr lang="ru-RU" dirty="0"/>
          </a:p>
        </p:txBody>
      </p:sp>
      <p:pic>
        <p:nvPicPr>
          <p:cNvPr id="13314" name="Picture 2" descr="F:\ВЕТЕРАНЫ\Минин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15124"/>
            <a:ext cx="3127272"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29600" cy="6309360"/>
          </a:xfrm>
        </p:spPr>
        <p:txBody>
          <a:bodyPr>
            <a:normAutofit/>
          </a:bodyPr>
          <a:lstStyle/>
          <a:p>
            <a:pPr algn="just">
              <a:buNone/>
            </a:pPr>
            <a:r>
              <a:rPr lang="ru-RU" sz="2200" dirty="0" smtClean="0"/>
              <a:t>    Так и прошла война, но и после её окончания жилось  нелегко, еды было мало. Валенки были одни на двоих с братом – носили по очереди. </a:t>
            </a:r>
          </a:p>
          <a:p>
            <a:pPr algn="just">
              <a:buNone/>
            </a:pPr>
            <a:r>
              <a:rPr lang="ru-RU" sz="2200" dirty="0" smtClean="0"/>
              <a:t>   Отец служил во внутренних войсках,  поэтому в 1946  году  Нина Ивановна с семьёй переехала в лагерь –поселение внутренних войск в Архангельской области.  В 1949 году закончила 10-й класс. </a:t>
            </a:r>
          </a:p>
          <a:p>
            <a:pPr algn="just">
              <a:buNone/>
            </a:pPr>
            <a:r>
              <a:rPr lang="ru-RU" sz="2200" dirty="0" smtClean="0"/>
              <a:t>    В октябре 1953 года в посёлке </a:t>
            </a:r>
            <a:r>
              <a:rPr lang="ru-RU" sz="2200" dirty="0" err="1" smtClean="0"/>
              <a:t>Ковна</a:t>
            </a:r>
            <a:r>
              <a:rPr lang="ru-RU" sz="2200" dirty="0" smtClean="0"/>
              <a:t> Архангельской области встретилась с Мининым Алексеем  Петровичем, а 8 января   1954 г. вышла замуж. Родила двух сыновей. </a:t>
            </a:r>
          </a:p>
          <a:p>
            <a:pPr algn="just">
              <a:buNone/>
            </a:pPr>
            <a:r>
              <a:rPr lang="ru-RU" sz="2200" dirty="0" smtClean="0"/>
              <a:t>    В 1963 г. Алексея Петровича перевели по службе в Красноярский край  п. </a:t>
            </a:r>
            <a:r>
              <a:rPr lang="ru-RU" sz="2200" dirty="0" err="1" smtClean="0"/>
              <a:t>Арийск</a:t>
            </a:r>
            <a:r>
              <a:rPr lang="ru-RU" sz="2200" dirty="0" smtClean="0"/>
              <a:t>,  туда они и переехали всей семьёй. </a:t>
            </a:r>
          </a:p>
          <a:p>
            <a:pPr algn="just">
              <a:buNone/>
            </a:pPr>
            <a:r>
              <a:rPr lang="ru-RU" sz="2200" dirty="0" smtClean="0"/>
              <a:t>    В 1978 г. закончила курсы «Бухгалтерский учёт» . </a:t>
            </a:r>
          </a:p>
          <a:p>
            <a:pPr algn="just">
              <a:buNone/>
            </a:pPr>
            <a:r>
              <a:rPr lang="ru-RU" sz="2200" dirty="0" smtClean="0"/>
              <a:t>    Награждена  в 1995 г. юбилейной медалью «50-летие  Победы  в Великой Отечественной войне 1941-1945 гг.»,  почётными грамотами, а также множеством премий и благодарностями.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7724328" cy="1159024"/>
          </a:xfrm>
        </p:spPr>
        <p:txBody>
          <a:bodyPr>
            <a:normAutofit fontScale="90000"/>
          </a:bodyPr>
          <a:lstStyle/>
          <a:p>
            <a:r>
              <a:rPr lang="ru-RU" dirty="0" smtClean="0"/>
              <a:t>Стулова Раиса Васильевна </a:t>
            </a:r>
            <a:endParaRPr lang="ru-RU" dirty="0"/>
          </a:p>
        </p:txBody>
      </p:sp>
      <p:sp>
        <p:nvSpPr>
          <p:cNvPr id="3" name="Содержимое 2"/>
          <p:cNvSpPr>
            <a:spLocks noGrp="1"/>
          </p:cNvSpPr>
          <p:nvPr>
            <p:ph idx="1"/>
          </p:nvPr>
        </p:nvSpPr>
        <p:spPr>
          <a:xfrm>
            <a:off x="179512" y="1268760"/>
            <a:ext cx="8229600" cy="5090160"/>
          </a:xfrm>
        </p:spPr>
        <p:txBody>
          <a:bodyPr>
            <a:normAutofit fontScale="92500" lnSpcReduction="10000"/>
          </a:bodyPr>
          <a:lstStyle/>
          <a:p>
            <a:pPr algn="just">
              <a:buNone/>
            </a:pPr>
            <a:r>
              <a:rPr lang="ru-RU" dirty="0" smtClean="0"/>
              <a:t>    Раиса Васильевна  родилась 30 августа 1926 года в селе </a:t>
            </a:r>
            <a:r>
              <a:rPr lang="ru-RU" dirty="0" err="1" smtClean="0"/>
              <a:t>Нополиха</a:t>
            </a:r>
            <a:r>
              <a:rPr lang="ru-RU" dirty="0" smtClean="0"/>
              <a:t>   Алтайского края . </a:t>
            </a:r>
          </a:p>
          <a:p>
            <a:pPr algn="just">
              <a:buNone/>
            </a:pPr>
            <a:r>
              <a:rPr lang="ru-RU" dirty="0" smtClean="0"/>
              <a:t>    В 1930 году переехала со своей семьёй во Владивосток. Отец работал на кирпичном заводе. В 1941 году забрали на фронт,  а 6 марта 1942 года он был убит.  Мать работала от рассвета до заката, чтобы прокормить детей. Через некоторое время она умерла. Раиса Васильевна пошла работать на кирпичный завод. Работать было тяжело, но от этого во многом зависел исход войны. Рабочий день для взрослых увеличился до 11 часов, а для молодёжи до 9 часов, отпуска отменялись. Летом делали кирпич до 1000 штук в день на одного человека, а зимой пилили брёвна. На завод привлекались домохозяйки,  учащиеся и даже дети. За работу выплачивалось по 300-500 грамм  хлеба.</a:t>
            </a:r>
          </a:p>
          <a:p>
            <a:pPr algn="just">
              <a:buNone/>
            </a:pPr>
            <a:r>
              <a:rPr lang="ru-RU" dirty="0" smtClean="0"/>
              <a:t>    В 1948 году вышла замуж.  С 1963 года проживала в селе  </a:t>
            </a:r>
            <a:r>
              <a:rPr lang="ru-RU" dirty="0" err="1" smtClean="0"/>
              <a:t>Арийск</a:t>
            </a:r>
            <a:r>
              <a:rPr lang="ru-RU" dirty="0" smtClean="0"/>
              <a:t>. Работала в столовой,  потом сторожем в штабе, проработала в </a:t>
            </a:r>
            <a:r>
              <a:rPr lang="ru-RU" dirty="0" err="1" smtClean="0"/>
              <a:t>Арийске</a:t>
            </a:r>
            <a:r>
              <a:rPr lang="ru-RU" dirty="0" smtClean="0"/>
              <a:t> 39 лет.  А в 1980 ушла на пенсию.</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856"/>
            <a:ext cx="8229600" cy="1012974"/>
          </a:xfrm>
        </p:spPr>
        <p:txBody>
          <a:bodyPr/>
          <a:lstStyle/>
          <a:p>
            <a:r>
              <a:rPr lang="ru-RU" dirty="0" smtClean="0"/>
              <a:t>Кругляк Юлия Васильевна</a:t>
            </a:r>
            <a:endParaRPr lang="ru-RU" dirty="0"/>
          </a:p>
        </p:txBody>
      </p:sp>
      <p:sp>
        <p:nvSpPr>
          <p:cNvPr id="3" name="Содержимое 2"/>
          <p:cNvSpPr>
            <a:spLocks noGrp="1"/>
          </p:cNvSpPr>
          <p:nvPr>
            <p:ph idx="1"/>
          </p:nvPr>
        </p:nvSpPr>
        <p:spPr>
          <a:xfrm>
            <a:off x="457200" y="1066800"/>
            <a:ext cx="8229600" cy="5242560"/>
          </a:xfrm>
        </p:spPr>
        <p:txBody>
          <a:bodyPr>
            <a:noAutofit/>
          </a:bodyPr>
          <a:lstStyle/>
          <a:p>
            <a:pPr marL="137160" indent="0" algn="just">
              <a:buNone/>
            </a:pPr>
            <a:r>
              <a:rPr lang="ru-RU" sz="1700" dirty="0" smtClean="0"/>
              <a:t>По распределению Юлия Кругляк приехала работать в деревню </a:t>
            </a:r>
            <a:r>
              <a:rPr lang="ru-RU" sz="1700" dirty="0" err="1" smtClean="0"/>
              <a:t>Малковку</a:t>
            </a:r>
            <a:r>
              <a:rPr lang="ru-RU" sz="1700" dirty="0" smtClean="0"/>
              <a:t>, что находилась в десяти верстах от города Прилуки.</a:t>
            </a:r>
          </a:p>
          <a:p>
            <a:pPr marL="137160" indent="0" algn="just">
              <a:buNone/>
            </a:pPr>
            <a:r>
              <a:rPr lang="ru-RU" sz="1700" dirty="0" smtClean="0"/>
              <a:t>Жила на частной квартире у чужой тётки Ганны. Нередко она ухаживала за хозяйкой,  болезненной, но покладистой женщиной, что называется, закрепляла медицинскую практику прямо на дому.  Подошёл отпуск.  Летом 1941 года решила съездить в столицу Белоруссии - Минск.</a:t>
            </a:r>
          </a:p>
          <a:p>
            <a:pPr marL="137160" indent="0" algn="just">
              <a:buNone/>
            </a:pPr>
            <a:r>
              <a:rPr lang="ru-RU" sz="1700" dirty="0" smtClean="0"/>
              <a:t>…Полная счастливых впечатлений от путешествия по городу, девушка возвращается домой. На станции Осиповичи в воскресный полдень, 22 июня,  при выходе из вагона,  Юлька увидела огромные толпы людей. Спросила у одной старушки, что это за люди и почему они здесь собрались</a:t>
            </a:r>
            <a:r>
              <a:rPr lang="en-US" sz="1700" dirty="0" smtClean="0"/>
              <a:t>?</a:t>
            </a:r>
            <a:endParaRPr lang="ru-RU" sz="1700" dirty="0" smtClean="0"/>
          </a:p>
          <a:p>
            <a:pPr marL="137160" indent="0" algn="just">
              <a:buNone/>
            </a:pPr>
            <a:r>
              <a:rPr lang="ru-RU" sz="1700" dirty="0" smtClean="0"/>
              <a:t>-Да ведь война началась. Беда, беда пришла, -  голосили старушки.</a:t>
            </a:r>
          </a:p>
          <a:p>
            <a:pPr marL="137160" indent="0" algn="just">
              <a:buNone/>
            </a:pPr>
            <a:r>
              <a:rPr lang="ru-RU" sz="1700" dirty="0" smtClean="0"/>
              <a:t>…Всю ночь металась она во сне, не сомкнув глаз. А утром отправилась в райвоенкомат.  Потом  пришла в </a:t>
            </a:r>
            <a:r>
              <a:rPr lang="ru-RU" sz="1700" dirty="0" err="1" smtClean="0"/>
              <a:t>Прилукский</a:t>
            </a:r>
            <a:r>
              <a:rPr lang="ru-RU" sz="1700" dirty="0" smtClean="0"/>
              <a:t> горком комсомола. Написала заявление о добровольной отправке  на фронт.</a:t>
            </a:r>
          </a:p>
          <a:p>
            <a:pPr marL="137160" indent="0" algn="just">
              <a:buNone/>
            </a:pPr>
            <a:r>
              <a:rPr lang="ru-RU" sz="1700" dirty="0" smtClean="0"/>
              <a:t>Военкомат молчал. Шли дни ожидания и надежды. В один из последних июньских вечеров Юлькин отец тихо позвал её и усадил рядом с собой.</a:t>
            </a:r>
          </a:p>
          <a:p>
            <a:pPr marL="137160" indent="0" algn="just">
              <a:buNone/>
            </a:pPr>
            <a:r>
              <a:rPr lang="ru-RU" sz="1700" dirty="0" smtClean="0"/>
              <a:t>-Ты хорошо подумала обо всём</a:t>
            </a:r>
            <a:r>
              <a:rPr lang="en-US" sz="1700" dirty="0" smtClean="0"/>
              <a:t>?</a:t>
            </a:r>
            <a:endParaRPr lang="ru-RU" sz="1700" dirty="0" smtClean="0"/>
          </a:p>
          <a:p>
            <a:pPr marL="137160" indent="0" algn="just">
              <a:buNone/>
            </a:pPr>
            <a:r>
              <a:rPr lang="ru-RU" sz="1700" dirty="0" smtClean="0"/>
              <a:t>-Папа, о чём ты</a:t>
            </a:r>
            <a:r>
              <a:rPr lang="en-US" sz="1700" dirty="0" smtClean="0"/>
              <a:t>?</a:t>
            </a:r>
            <a:endParaRPr lang="ru-RU" sz="1700" dirty="0" smtClean="0"/>
          </a:p>
          <a:p>
            <a:pPr marL="137160" indent="0" algn="just">
              <a:buNone/>
            </a:pPr>
            <a:r>
              <a:rPr lang="ru-RU" sz="1700" dirty="0" smtClean="0"/>
              <a:t>- У нас сегодня на паровозном депо на митинге зачитывали твоё заявление с просьбой о добровольной отправке на фронт. Представляешь, куда идёшь</a:t>
            </a:r>
            <a:r>
              <a:rPr lang="en-US" sz="1700" dirty="0" smtClean="0"/>
              <a:t>?</a:t>
            </a:r>
            <a:endParaRPr lang="ru-RU" sz="17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822" y="602673"/>
            <a:ext cx="8458200" cy="6019800"/>
          </a:xfrm>
        </p:spPr>
        <p:txBody>
          <a:bodyPr>
            <a:normAutofit/>
          </a:bodyPr>
          <a:lstStyle/>
          <a:p>
            <a:pPr marL="137160" indent="0" algn="just">
              <a:buNone/>
            </a:pPr>
            <a:r>
              <a:rPr lang="en-US" sz="1700" dirty="0" smtClean="0"/>
              <a:t>-</a:t>
            </a:r>
            <a:r>
              <a:rPr lang="ru-RU" sz="1700" dirty="0" smtClean="0"/>
              <a:t>Да, папа, - опустив голову, с трудом вымолвила дочь. - Я много думала об этом.</a:t>
            </a:r>
          </a:p>
          <a:p>
            <a:pPr marL="137160" indent="0" algn="just">
              <a:buNone/>
            </a:pPr>
            <a:r>
              <a:rPr lang="ru-RU" sz="1700" dirty="0" smtClean="0"/>
              <a:t>- А выдержишь</a:t>
            </a:r>
            <a:r>
              <a:rPr lang="en-US" sz="1700" dirty="0" smtClean="0"/>
              <a:t>?</a:t>
            </a:r>
          </a:p>
          <a:p>
            <a:pPr marL="137160" indent="0" algn="just">
              <a:buNone/>
            </a:pPr>
            <a:r>
              <a:rPr lang="ru-RU" sz="1700" dirty="0" smtClean="0"/>
              <a:t>- Выдержу…</a:t>
            </a:r>
          </a:p>
          <a:p>
            <a:pPr marL="137160" indent="0" algn="just">
              <a:buNone/>
            </a:pPr>
            <a:r>
              <a:rPr lang="ru-RU" sz="1700" dirty="0" smtClean="0"/>
              <a:t>Глаза отца и дочери встретились,  застыли так на несколько минут. </a:t>
            </a:r>
          </a:p>
          <a:p>
            <a:pPr marL="137160" indent="0" algn="just">
              <a:buNone/>
            </a:pPr>
            <a:r>
              <a:rPr lang="ru-RU" sz="1700" dirty="0" smtClean="0"/>
              <a:t>Через два дня пришла повестка. Собирали Юльку всей семьёй. Сестрёнки и братишки просили, чтоб почаще писала. А мать укладывала бельё да продукты, молила сквозь слёзы: «Береги себя и возвращайся… » .</a:t>
            </a:r>
          </a:p>
          <a:p>
            <a:pPr marL="137160" indent="0" algn="just">
              <a:buNone/>
            </a:pPr>
            <a:r>
              <a:rPr lang="ru-RU" sz="1700" dirty="0" smtClean="0"/>
              <a:t>В середине июля 1941 года Юлька сама увидела ужасы войны.  Было это под Харьковом, близ села Белый колодец. Налетевшая гитлеровская авиация  закидала бомбами мирных жителей. После расформирования Юлька попала на северо-западный фронт под Старую </a:t>
            </a:r>
            <a:r>
              <a:rPr lang="ru-RU" sz="1700" dirty="0" err="1" smtClean="0"/>
              <a:t>Русу</a:t>
            </a:r>
            <a:r>
              <a:rPr lang="ru-RU" sz="1700" dirty="0" smtClean="0"/>
              <a:t>, служила в 160-м госпитале. Потом  забрали  её в 361-й отдельный медико-санитарный взвод. В конце 1944 года и до конца войны она - младший лейтенант медицинской службы.  Юлия Кругляк работала старшей хирургической сестрой в операционно-перевязочном взводе… </a:t>
            </a:r>
          </a:p>
          <a:p>
            <a:pPr marL="137160" indent="0" algn="just">
              <a:buNone/>
            </a:pPr>
            <a:r>
              <a:rPr lang="ru-RU" sz="1700" dirty="0" smtClean="0"/>
              <a:t>После войны жила эта славная женщина в посёлке </a:t>
            </a:r>
            <a:r>
              <a:rPr lang="ru-RU" sz="1700" dirty="0" err="1" smtClean="0"/>
              <a:t>Арийск</a:t>
            </a:r>
            <a:r>
              <a:rPr lang="ru-RU" sz="1700" dirty="0" smtClean="0"/>
              <a:t>, воспитывала  внуков.</a:t>
            </a:r>
          </a:p>
          <a:p>
            <a:pPr algn="just">
              <a:buNone/>
            </a:pPr>
            <a:r>
              <a:rPr lang="ru-RU" sz="1700" dirty="0" smtClean="0"/>
              <a:t>   Юлия  Васильевна встречалась с ребятами местной школы,  рассказывала о военных буднях.</a:t>
            </a:r>
            <a:endParaRPr lang="ru-RU" sz="1700" dirty="0"/>
          </a:p>
        </p:txBody>
      </p:sp>
      <p:sp>
        <p:nvSpPr>
          <p:cNvPr id="20" name="5-конечная звезда 19"/>
          <p:cNvSpPr/>
          <p:nvPr/>
        </p:nvSpPr>
        <p:spPr>
          <a:xfrm>
            <a:off x="8316416" y="404664"/>
            <a:ext cx="609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08720"/>
            <a:ext cx="7554416" cy="3384376"/>
          </a:xfrm>
        </p:spPr>
        <p:txBody>
          <a:bodyPr>
            <a:normAutofit/>
          </a:bodyPr>
          <a:lstStyle/>
          <a:p>
            <a:r>
              <a:rPr lang="ru-RU" dirty="0" smtClean="0"/>
              <a:t>Никто не забыт,</a:t>
            </a:r>
            <a:br>
              <a:rPr lang="ru-RU" dirty="0" smtClean="0"/>
            </a:br>
            <a:r>
              <a:rPr lang="ru-RU" dirty="0" smtClean="0"/>
              <a:t>Ничто не забыто!</a:t>
            </a:r>
            <a:endParaRPr lang="ru-RU" dirty="0"/>
          </a:p>
        </p:txBody>
      </p:sp>
      <p:sp>
        <p:nvSpPr>
          <p:cNvPr id="4" name="5-конечная звезда 3"/>
          <p:cNvSpPr/>
          <p:nvPr/>
        </p:nvSpPr>
        <p:spPr>
          <a:xfrm>
            <a:off x="5436096" y="836712"/>
            <a:ext cx="2811016" cy="216024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23528" y="6453336"/>
            <a:ext cx="8208912" cy="369332"/>
          </a:xfrm>
          <a:prstGeom prst="rect">
            <a:avLst/>
          </a:prstGeom>
          <a:noFill/>
        </p:spPr>
        <p:txBody>
          <a:bodyPr wrap="square" rtlCol="0">
            <a:spAutoFit/>
          </a:bodyPr>
          <a:lstStyle/>
          <a:p>
            <a:r>
              <a:rPr lang="ru-RU" b="1" dirty="0" smtClean="0"/>
              <a:t>Выполнили учителя и ученики МБОУ </a:t>
            </a:r>
            <a:r>
              <a:rPr lang="ru-RU" b="1" dirty="0" err="1" smtClean="0"/>
              <a:t>Арейской</a:t>
            </a:r>
            <a:r>
              <a:rPr lang="ru-RU" b="1" dirty="0" smtClean="0"/>
              <a:t> СОШ     2020г.</a:t>
            </a:r>
            <a:endParaRPr lang="ru-RU" b="1" dirty="0"/>
          </a:p>
        </p:txBody>
      </p:sp>
    </p:spTree>
    <p:extLst>
      <p:ext uri="{BB962C8B-B14F-4D97-AF65-F5344CB8AC3E}">
        <p14:creationId xmlns:p14="http://schemas.microsoft.com/office/powerpoint/2010/main" val="388487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89038"/>
          </a:xfrm>
        </p:spPr>
        <p:txBody>
          <a:bodyPr>
            <a:noAutofit/>
          </a:bodyPr>
          <a:lstStyle/>
          <a:p>
            <a:r>
              <a:rPr lang="ru-RU" sz="4000" dirty="0" smtClean="0"/>
              <a:t>Участники Великой Отечественной войны </a:t>
            </a:r>
            <a:endParaRPr lang="ru-RU" sz="4000" dirty="0"/>
          </a:p>
        </p:txBody>
      </p:sp>
      <p:sp>
        <p:nvSpPr>
          <p:cNvPr id="3" name="Содержимое 2"/>
          <p:cNvSpPr>
            <a:spLocks noGrp="1"/>
          </p:cNvSpPr>
          <p:nvPr>
            <p:ph idx="1"/>
          </p:nvPr>
        </p:nvSpPr>
        <p:spPr>
          <a:xfrm>
            <a:off x="228600" y="1600200"/>
            <a:ext cx="8610600" cy="4953000"/>
          </a:xfrm>
        </p:spPr>
        <p:txBody>
          <a:bodyPr>
            <a:normAutofit/>
          </a:bodyPr>
          <a:lstStyle/>
          <a:p>
            <a:pPr marL="651510" indent="-514350">
              <a:buAutoNum type="arabicPeriod"/>
            </a:pPr>
            <a:r>
              <a:rPr lang="ru-RU" dirty="0" smtClean="0"/>
              <a:t>Астахов Павел Кириллович </a:t>
            </a:r>
          </a:p>
          <a:p>
            <a:pPr marL="651510" indent="-514350">
              <a:buAutoNum type="arabicPeriod"/>
            </a:pPr>
            <a:r>
              <a:rPr lang="ru-RU" dirty="0" smtClean="0"/>
              <a:t>Григорьев Николай Григорьевич</a:t>
            </a:r>
          </a:p>
          <a:p>
            <a:pPr marL="651510" indent="-514350">
              <a:buAutoNum type="arabicPeriod"/>
            </a:pPr>
            <a:r>
              <a:rPr lang="ru-RU" dirty="0" smtClean="0"/>
              <a:t>Казанцев Алексей Фёдорович</a:t>
            </a:r>
          </a:p>
          <a:p>
            <a:pPr marL="651510" indent="-514350">
              <a:buAutoNum type="arabicPeriod"/>
            </a:pPr>
            <a:r>
              <a:rPr lang="ru-RU" dirty="0" smtClean="0"/>
              <a:t>Миронов Павел Васильевич</a:t>
            </a:r>
          </a:p>
          <a:p>
            <a:pPr marL="651510" indent="-514350">
              <a:buAutoNum type="arabicPeriod"/>
            </a:pPr>
            <a:r>
              <a:rPr lang="ru-RU" dirty="0" smtClean="0"/>
              <a:t>Рюмин Иннокентий Фёдорович </a:t>
            </a:r>
          </a:p>
          <a:p>
            <a:pPr marL="651510" indent="-514350">
              <a:buFont typeface="Arial" pitchFamily="34" charset="0"/>
              <a:buAutoNum type="arabicPeriod"/>
            </a:pPr>
            <a:r>
              <a:rPr lang="ru-RU" dirty="0"/>
              <a:t>Сенокосов Василий </a:t>
            </a:r>
            <a:r>
              <a:rPr lang="ru-RU" dirty="0" smtClean="0"/>
              <a:t>Антонович</a:t>
            </a:r>
          </a:p>
          <a:p>
            <a:pPr marL="651510" indent="-514350">
              <a:buFont typeface="Arial" pitchFamily="34" charset="0"/>
              <a:buAutoNum type="arabicPeriod"/>
            </a:pPr>
            <a:r>
              <a:rPr lang="ru-RU" dirty="0" err="1"/>
              <a:t>Свинцова</a:t>
            </a:r>
            <a:r>
              <a:rPr lang="ru-RU" dirty="0"/>
              <a:t> Мария </a:t>
            </a:r>
            <a:r>
              <a:rPr lang="ru-RU" dirty="0" smtClean="0"/>
              <a:t>Ивановна</a:t>
            </a:r>
          </a:p>
          <a:p>
            <a:pPr marL="651510" indent="-514350">
              <a:buAutoNum type="arabicPeriod"/>
            </a:pPr>
            <a:r>
              <a:rPr lang="ru-RU" dirty="0" err="1" smtClean="0"/>
              <a:t>Русанова</a:t>
            </a:r>
            <a:r>
              <a:rPr lang="ru-RU" dirty="0" smtClean="0"/>
              <a:t> Александра Дмитриевна </a:t>
            </a:r>
          </a:p>
          <a:p>
            <a:pPr marL="651510" indent="-514350">
              <a:buAutoNum type="arabicPeriod"/>
            </a:pPr>
            <a:r>
              <a:rPr lang="ru-RU" dirty="0" smtClean="0"/>
              <a:t>Фёдоров Андрей Иосифович </a:t>
            </a:r>
          </a:p>
          <a:p>
            <a:pPr marL="651510" indent="-514350">
              <a:buAutoNum type="arabicPeriod"/>
            </a:pPr>
            <a:r>
              <a:rPr lang="ru-RU" dirty="0" smtClean="0"/>
              <a:t>Кругляк Юлия Васильевна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Труженики тыла</a:t>
            </a:r>
            <a:endParaRPr lang="ru-RU" dirty="0"/>
          </a:p>
        </p:txBody>
      </p:sp>
      <p:sp>
        <p:nvSpPr>
          <p:cNvPr id="3" name="Содержимое 2"/>
          <p:cNvSpPr>
            <a:spLocks noGrp="1"/>
          </p:cNvSpPr>
          <p:nvPr>
            <p:ph idx="1"/>
          </p:nvPr>
        </p:nvSpPr>
        <p:spPr/>
        <p:txBody>
          <a:bodyPr>
            <a:normAutofit fontScale="92500" lnSpcReduction="10000"/>
          </a:bodyPr>
          <a:lstStyle/>
          <a:p>
            <a:pPr marL="651510" indent="-514350">
              <a:buAutoNum type="arabicPeriod"/>
            </a:pPr>
            <a:r>
              <a:rPr lang="ru-RU" dirty="0" err="1" smtClean="0"/>
              <a:t>Бахарева</a:t>
            </a:r>
            <a:r>
              <a:rPr lang="ru-RU" dirty="0" smtClean="0"/>
              <a:t> Екатерина Михайловна </a:t>
            </a:r>
          </a:p>
          <a:p>
            <a:pPr marL="651510" indent="-514350">
              <a:buAutoNum type="arabicPeriod"/>
            </a:pPr>
            <a:r>
              <a:rPr lang="ru-RU" dirty="0" smtClean="0"/>
              <a:t>Карелина Нина Николаевна </a:t>
            </a:r>
          </a:p>
          <a:p>
            <a:pPr marL="651510" indent="-514350">
              <a:buAutoNum type="arabicPeriod"/>
            </a:pPr>
            <a:r>
              <a:rPr lang="ru-RU" dirty="0" smtClean="0"/>
              <a:t>Минин Алексей Петрович</a:t>
            </a:r>
          </a:p>
          <a:p>
            <a:pPr marL="651510" indent="-514350">
              <a:buAutoNum type="arabicPeriod"/>
            </a:pPr>
            <a:r>
              <a:rPr lang="ru-RU" dirty="0" smtClean="0"/>
              <a:t>Минина Нина Ивановна </a:t>
            </a:r>
          </a:p>
          <a:p>
            <a:pPr marL="651510" indent="-514350">
              <a:buAutoNum type="arabicPeriod"/>
            </a:pPr>
            <a:r>
              <a:rPr lang="ru-RU" dirty="0" err="1" smtClean="0"/>
              <a:t>Милеева</a:t>
            </a:r>
            <a:r>
              <a:rPr lang="ru-RU" dirty="0" smtClean="0"/>
              <a:t> Людмила Тихоновна</a:t>
            </a:r>
          </a:p>
          <a:p>
            <a:pPr marL="651510" indent="-514350">
              <a:buAutoNum type="arabicPeriod"/>
            </a:pPr>
            <a:r>
              <a:rPr lang="ru-RU" dirty="0" smtClean="0"/>
              <a:t>Стулова Раиса Васильевна </a:t>
            </a:r>
          </a:p>
          <a:p>
            <a:pPr marL="651510" indent="-514350">
              <a:buAutoNum type="arabicPeriod"/>
            </a:pPr>
            <a:r>
              <a:rPr lang="ru-RU" dirty="0" err="1" smtClean="0"/>
              <a:t>Сенокосова</a:t>
            </a:r>
            <a:r>
              <a:rPr lang="ru-RU" dirty="0" smtClean="0"/>
              <a:t> Нина Алексеевна </a:t>
            </a:r>
          </a:p>
          <a:p>
            <a:pPr marL="651510" indent="-514350">
              <a:buAutoNum type="arabicPeriod"/>
            </a:pPr>
            <a:r>
              <a:rPr lang="ru-RU" dirty="0" err="1" smtClean="0"/>
              <a:t>Рыжанкова</a:t>
            </a:r>
            <a:r>
              <a:rPr lang="ru-RU" dirty="0" smtClean="0"/>
              <a:t> Прасковья </a:t>
            </a:r>
            <a:r>
              <a:rPr lang="ru-RU" dirty="0" err="1" smtClean="0"/>
              <a:t>Фроловна</a:t>
            </a:r>
            <a:r>
              <a:rPr lang="ru-RU" dirty="0" smtClean="0"/>
              <a:t> </a:t>
            </a:r>
          </a:p>
          <a:p>
            <a:pPr marL="651510" indent="-514350">
              <a:buAutoNum type="arabicPeriod"/>
            </a:pPr>
            <a:r>
              <a:rPr lang="ru-RU" dirty="0" err="1" smtClean="0"/>
              <a:t>Прощакова</a:t>
            </a:r>
            <a:r>
              <a:rPr lang="ru-RU" dirty="0" smtClean="0"/>
              <a:t> Акулина Константиновна </a:t>
            </a:r>
          </a:p>
          <a:p>
            <a:pPr marL="651510" indent="-514350">
              <a:buAutoNum type="arabicPeriod"/>
            </a:pPr>
            <a:r>
              <a:rPr lang="ru-RU" dirty="0" err="1" smtClean="0"/>
              <a:t>Тельпухов</a:t>
            </a:r>
            <a:r>
              <a:rPr lang="ru-RU" dirty="0" smtClean="0"/>
              <a:t> Иван Николаевич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1143000"/>
          </a:xfrm>
        </p:spPr>
        <p:txBody>
          <a:bodyPr>
            <a:normAutofit fontScale="90000"/>
          </a:bodyPr>
          <a:lstStyle/>
          <a:p>
            <a:r>
              <a:rPr lang="ru-RU" dirty="0" smtClean="0"/>
              <a:t>Сенокосов Василий Антонович </a:t>
            </a:r>
            <a:endParaRPr lang="ru-RU" dirty="0"/>
          </a:p>
        </p:txBody>
      </p:sp>
      <p:sp>
        <p:nvSpPr>
          <p:cNvPr id="3" name="Содержимое 2"/>
          <p:cNvSpPr>
            <a:spLocks noGrp="1"/>
          </p:cNvSpPr>
          <p:nvPr>
            <p:ph idx="1"/>
          </p:nvPr>
        </p:nvSpPr>
        <p:spPr>
          <a:xfrm>
            <a:off x="113495" y="1556792"/>
            <a:ext cx="5652120" cy="5486400"/>
          </a:xfrm>
        </p:spPr>
        <p:txBody>
          <a:bodyPr>
            <a:normAutofit/>
          </a:bodyPr>
          <a:lstStyle/>
          <a:p>
            <a:pPr algn="just">
              <a:buNone/>
            </a:pPr>
            <a:r>
              <a:rPr lang="ru-RU" sz="2200" dirty="0" smtClean="0"/>
              <a:t>	Василий Антонович родился 15 мая 1922 года в </a:t>
            </a:r>
            <a:r>
              <a:rPr lang="ru-RU" sz="2200" dirty="0" err="1" smtClean="0"/>
              <a:t>Пануровском</a:t>
            </a:r>
            <a:r>
              <a:rPr lang="ru-RU" sz="2200" dirty="0" smtClean="0"/>
              <a:t> районе Брянской области в селе </a:t>
            </a:r>
            <a:r>
              <a:rPr lang="ru-RU" sz="2200" dirty="0" err="1" smtClean="0"/>
              <a:t>Сухосивка</a:t>
            </a:r>
            <a:r>
              <a:rPr lang="en-US" sz="2200" dirty="0" smtClean="0"/>
              <a:t>.</a:t>
            </a:r>
            <a:r>
              <a:rPr lang="ru-RU" sz="2200" dirty="0" smtClean="0"/>
              <a:t> Там и жил вместе с родителями до 19 лет</a:t>
            </a:r>
            <a:r>
              <a:rPr lang="en-US" sz="2200" dirty="0" smtClean="0"/>
              <a:t>.</a:t>
            </a:r>
            <a:r>
              <a:rPr lang="ru-RU" sz="2200" dirty="0" smtClean="0"/>
              <a:t> Закончил школу, работал в народном хозяйстве, помогал родителям</a:t>
            </a:r>
            <a:r>
              <a:rPr lang="en-US" sz="2200" dirty="0" smtClean="0"/>
              <a:t>.</a:t>
            </a:r>
            <a:endParaRPr lang="ru-RU" sz="2200" dirty="0" smtClean="0"/>
          </a:p>
          <a:p>
            <a:pPr algn="just">
              <a:buNone/>
            </a:pPr>
            <a:r>
              <a:rPr lang="ru-RU" sz="2200" dirty="0" smtClean="0"/>
              <a:t>	Грянула Великая Отечественная война</a:t>
            </a:r>
            <a:r>
              <a:rPr lang="en-US" sz="2200" dirty="0" smtClean="0"/>
              <a:t>.</a:t>
            </a:r>
            <a:r>
              <a:rPr lang="ru-RU" sz="2200" dirty="0" smtClean="0"/>
              <a:t> Василия 14 августа 1941 года призвали </a:t>
            </a:r>
            <a:r>
              <a:rPr lang="ru-RU" sz="2200" dirty="0" err="1" smtClean="0"/>
              <a:t>Пышминским</a:t>
            </a:r>
            <a:r>
              <a:rPr lang="ru-RU" sz="2200" dirty="0" smtClean="0"/>
              <a:t> райвоенкоматом  Свердловской области на войну</a:t>
            </a:r>
            <a:r>
              <a:rPr lang="en-US" sz="2200" dirty="0" smtClean="0"/>
              <a:t>.</a:t>
            </a:r>
            <a:r>
              <a:rPr lang="ru-RU" sz="2200" dirty="0" smtClean="0"/>
              <a:t> Так до февраля 1942 года он учился на курсах лейтенантов</a:t>
            </a:r>
            <a:r>
              <a:rPr lang="en-US" sz="2200" dirty="0" smtClean="0"/>
              <a:t>.</a:t>
            </a:r>
            <a:r>
              <a:rPr lang="ru-RU" sz="2200" dirty="0" smtClean="0"/>
              <a:t> А когда окончил эти полугодовые курсы</a:t>
            </a:r>
            <a:r>
              <a:rPr lang="en-US" sz="2200" dirty="0" smtClean="0"/>
              <a:t>,</a:t>
            </a:r>
            <a:r>
              <a:rPr lang="ru-RU" sz="2200" dirty="0" smtClean="0"/>
              <a:t> попал непосредственно на фронт</a:t>
            </a:r>
            <a:r>
              <a:rPr lang="en-US" sz="2600" dirty="0" smtClean="0"/>
              <a:t>.</a:t>
            </a:r>
            <a:r>
              <a:rPr lang="ru-RU" sz="2600" dirty="0" smtClean="0"/>
              <a:t> </a:t>
            </a:r>
          </a:p>
          <a:p>
            <a:pPr>
              <a:buNone/>
            </a:pPr>
            <a:endParaRPr lang="ru-RU" dirty="0" smtClean="0"/>
          </a:p>
          <a:p>
            <a:pPr>
              <a:buNone/>
            </a:pPr>
            <a:endParaRPr lang="ru-RU" dirty="0"/>
          </a:p>
        </p:txBody>
      </p:sp>
      <p:pic>
        <p:nvPicPr>
          <p:cNvPr id="1026" name="Picture 2" descr="F:\ВЕТЕРАНЫ\Сенокос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335" y="1052736"/>
            <a:ext cx="3338627" cy="4986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686800" y="274638"/>
            <a:ext cx="76200" cy="639762"/>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152400"/>
            <a:ext cx="8229600" cy="6156960"/>
          </a:xfrm>
        </p:spPr>
        <p:txBody>
          <a:bodyPr/>
          <a:lstStyle/>
          <a:p>
            <a:pPr algn="just">
              <a:buNone/>
            </a:pPr>
            <a:r>
              <a:rPr lang="ru-RU" dirty="0" smtClean="0"/>
              <a:t>	Служил Василий Антонович с 15 августа 1941 года по 7 ноября 1946 года в рядах Советской армии – можно сказать</a:t>
            </a:r>
            <a:r>
              <a:rPr lang="en-US" dirty="0" smtClean="0"/>
              <a:t>,</a:t>
            </a:r>
            <a:r>
              <a:rPr lang="ru-RU" dirty="0" smtClean="0"/>
              <a:t> всю войну прошёл</a:t>
            </a:r>
            <a:r>
              <a:rPr lang="en-US" dirty="0" smtClean="0"/>
              <a:t>.</a:t>
            </a:r>
            <a:r>
              <a:rPr lang="ru-RU" dirty="0" smtClean="0"/>
              <a:t> Участвовал с 1942 года по 1945 год в  боевых действиях в составе 30-го Гвардейского Ленинградского корпуса 145 дивизии; на </a:t>
            </a:r>
            <a:r>
              <a:rPr lang="ru-RU" dirty="0" err="1" smtClean="0"/>
              <a:t>Волховском</a:t>
            </a:r>
            <a:r>
              <a:rPr lang="ru-RU" dirty="0" smtClean="0"/>
              <a:t>  фронте – 6 армия – до 1942 года – младший лейтенант</a:t>
            </a:r>
            <a:r>
              <a:rPr lang="en-US" dirty="0" smtClean="0"/>
              <a:t>,</a:t>
            </a:r>
            <a:r>
              <a:rPr lang="ru-RU" dirty="0" smtClean="0"/>
              <a:t> а после  командир стрелкового взвода 1064 стрелкового полка</a:t>
            </a:r>
            <a:r>
              <a:rPr lang="en-US" dirty="0" smtClean="0"/>
              <a:t>.</a:t>
            </a:r>
          </a:p>
          <a:p>
            <a:pPr algn="just">
              <a:buNone/>
            </a:pPr>
            <a:r>
              <a:rPr lang="ru-RU" dirty="0" smtClean="0"/>
              <a:t>	На Ленинградском фронте 50-й армии с 1943 по 1944 годы являлся командиром отдельного мужского батальона 378 стрелкового полка</a:t>
            </a:r>
            <a:r>
              <a:rPr lang="en-US" dirty="0" smtClean="0"/>
              <a:t>,</a:t>
            </a:r>
            <a:r>
              <a:rPr lang="ru-RU" dirty="0" smtClean="0"/>
              <a:t> получил звание лейтенанта</a:t>
            </a:r>
            <a:r>
              <a:rPr lang="en-US" dirty="0" smtClean="0"/>
              <a:t>.</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0" y="274638"/>
            <a:ext cx="457200" cy="1096962"/>
          </a:xfrm>
        </p:spPr>
        <p:txBody>
          <a:bodyPr/>
          <a:lstStyle/>
          <a:p>
            <a:r>
              <a:rPr lang="ru-RU" dirty="0" smtClean="0"/>
              <a:t> </a:t>
            </a:r>
            <a:endParaRPr lang="ru-RU" dirty="0"/>
          </a:p>
        </p:txBody>
      </p:sp>
      <p:sp>
        <p:nvSpPr>
          <p:cNvPr id="3" name="Содержимое 2"/>
          <p:cNvSpPr>
            <a:spLocks noGrp="1"/>
          </p:cNvSpPr>
          <p:nvPr>
            <p:ph idx="1"/>
          </p:nvPr>
        </p:nvSpPr>
        <p:spPr>
          <a:xfrm>
            <a:off x="457200" y="228600"/>
            <a:ext cx="8229600" cy="6080760"/>
          </a:xfrm>
        </p:spPr>
        <p:txBody>
          <a:bodyPr/>
          <a:lstStyle/>
          <a:p>
            <a:pPr algn="just">
              <a:buNone/>
            </a:pPr>
            <a:r>
              <a:rPr lang="ru-RU" dirty="0" smtClean="0"/>
              <a:t>	Кроме этого</a:t>
            </a:r>
            <a:r>
              <a:rPr lang="en-US" dirty="0" smtClean="0"/>
              <a:t>, </a:t>
            </a:r>
            <a:r>
              <a:rPr lang="ru-RU" dirty="0" smtClean="0"/>
              <a:t>принимал участие в боевых операциях не только на Ленинградском и </a:t>
            </a:r>
            <a:r>
              <a:rPr lang="ru-RU" dirty="0" err="1" smtClean="0"/>
              <a:t>Волховском</a:t>
            </a:r>
            <a:r>
              <a:rPr lang="ru-RU" dirty="0" smtClean="0"/>
              <a:t>  фронтах</a:t>
            </a:r>
            <a:r>
              <a:rPr lang="en-US" dirty="0" smtClean="0"/>
              <a:t>,</a:t>
            </a:r>
            <a:r>
              <a:rPr lang="ru-RU" dirty="0" smtClean="0"/>
              <a:t> но и на 3-ем Белорусском фронте</a:t>
            </a:r>
            <a:r>
              <a:rPr lang="en-US" dirty="0" smtClean="0"/>
              <a:t>.</a:t>
            </a:r>
            <a:endParaRPr lang="ru-RU" dirty="0" smtClean="0"/>
          </a:p>
          <a:p>
            <a:pPr algn="just">
              <a:buNone/>
            </a:pPr>
            <a:r>
              <a:rPr lang="ru-RU" dirty="0" smtClean="0"/>
              <a:t>	Во время операции на Ленинградском  фронте получил должность командира роты 134 стрелкового полка 45 стрелковой дивизии</a:t>
            </a:r>
            <a:r>
              <a:rPr lang="en-US" dirty="0" smtClean="0"/>
              <a:t>,</a:t>
            </a:r>
            <a:r>
              <a:rPr lang="ru-RU" dirty="0" smtClean="0"/>
              <a:t> которую занимал с 1944 до 1945 </a:t>
            </a:r>
            <a:r>
              <a:rPr lang="ru-RU" dirty="0" err="1" smtClean="0"/>
              <a:t>гг</a:t>
            </a:r>
            <a:r>
              <a:rPr lang="en-US" dirty="0" smtClean="0"/>
              <a:t>.</a:t>
            </a:r>
            <a:endParaRPr lang="ru-RU" dirty="0" smtClean="0"/>
          </a:p>
          <a:p>
            <a:pPr algn="just">
              <a:buNone/>
            </a:pPr>
            <a:r>
              <a:rPr lang="ru-RU" dirty="0" smtClean="0"/>
              <a:t>	Будучи командиром </a:t>
            </a:r>
            <a:r>
              <a:rPr lang="ru-RU" dirty="0" err="1" smtClean="0"/>
              <a:t>разведроты</a:t>
            </a:r>
            <a:r>
              <a:rPr lang="en-US" dirty="0" smtClean="0"/>
              <a:t>,</a:t>
            </a:r>
            <a:r>
              <a:rPr lang="ru-RU" dirty="0" smtClean="0"/>
              <a:t> участвовал в боях на территории Польши</a:t>
            </a:r>
            <a:r>
              <a:rPr lang="en-US" dirty="0" smtClean="0"/>
              <a:t>,</a:t>
            </a:r>
            <a:r>
              <a:rPr lang="ru-RU" dirty="0" smtClean="0"/>
              <a:t> а в марте 1945 года был ранен</a:t>
            </a:r>
            <a:r>
              <a:rPr lang="en-US" dirty="0" smtClean="0"/>
              <a:t>.</a:t>
            </a:r>
            <a:r>
              <a:rPr lang="ru-RU" dirty="0" smtClean="0"/>
              <a:t> Ему</a:t>
            </a:r>
            <a:r>
              <a:rPr lang="en-US" dirty="0" smtClean="0"/>
              <a:t>,</a:t>
            </a:r>
            <a:r>
              <a:rPr lang="ru-RU" dirty="0" smtClean="0"/>
              <a:t> видно</a:t>
            </a:r>
            <a:r>
              <a:rPr lang="en-US" dirty="0" smtClean="0"/>
              <a:t>,</a:t>
            </a:r>
            <a:r>
              <a:rPr lang="ru-RU" dirty="0" smtClean="0"/>
              <a:t> не суждено было поучаствовать  в боях  за Берлин</a:t>
            </a:r>
            <a:r>
              <a:rPr lang="en-US" dirty="0" smtClean="0"/>
              <a:t>.</a:t>
            </a:r>
            <a:r>
              <a:rPr lang="ru-RU" dirty="0" smtClean="0"/>
              <a:t> Но суждено было другое</a:t>
            </a:r>
            <a:r>
              <a:rPr lang="en-US" dirty="0" smtClean="0"/>
              <a:t>.</a:t>
            </a:r>
            <a:r>
              <a:rPr lang="ru-RU" dirty="0" smtClean="0"/>
              <a:t> </a:t>
            </a:r>
          </a:p>
          <a:p>
            <a:pP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3400" y="274638"/>
            <a:ext cx="533400" cy="1249362"/>
          </a:xfrm>
        </p:spPr>
        <p:txBody>
          <a:bodyPr/>
          <a:lstStyle/>
          <a:p>
            <a:r>
              <a:rPr lang="ru-RU" dirty="0" smtClean="0"/>
              <a:t> </a:t>
            </a:r>
            <a:endParaRPr lang="ru-RU" dirty="0"/>
          </a:p>
        </p:txBody>
      </p:sp>
      <p:sp>
        <p:nvSpPr>
          <p:cNvPr id="3" name="Содержимое 2"/>
          <p:cNvSpPr>
            <a:spLocks noGrp="1"/>
          </p:cNvSpPr>
          <p:nvPr>
            <p:ph idx="1"/>
          </p:nvPr>
        </p:nvSpPr>
        <p:spPr>
          <a:xfrm>
            <a:off x="428596" y="428604"/>
            <a:ext cx="8229600" cy="6004560"/>
          </a:xfrm>
        </p:spPr>
        <p:txBody>
          <a:bodyPr/>
          <a:lstStyle/>
          <a:p>
            <a:pPr algn="just">
              <a:buNone/>
            </a:pPr>
            <a:r>
              <a:rPr lang="ru-RU" dirty="0" smtClean="0"/>
              <a:t>	Уже в 46-ом году Василий Антонович  демобилизовался</a:t>
            </a:r>
            <a:r>
              <a:rPr lang="en-US" dirty="0" smtClean="0"/>
              <a:t>.</a:t>
            </a:r>
            <a:r>
              <a:rPr lang="ru-RU" dirty="0" smtClean="0"/>
              <a:t> Нужно было возвращаться на родину</a:t>
            </a:r>
            <a:r>
              <a:rPr lang="en-US" dirty="0" smtClean="0"/>
              <a:t>.</a:t>
            </a:r>
            <a:r>
              <a:rPr lang="ru-RU" dirty="0" smtClean="0"/>
              <a:t> И вернулся бы</a:t>
            </a:r>
            <a:r>
              <a:rPr lang="en-US" dirty="0" smtClean="0"/>
              <a:t>,</a:t>
            </a:r>
            <a:r>
              <a:rPr lang="ru-RU" dirty="0" smtClean="0"/>
              <a:t> если бы не крепкая солдатская  дружба</a:t>
            </a:r>
            <a:r>
              <a:rPr lang="en-US" dirty="0" smtClean="0"/>
              <a:t>.</a:t>
            </a:r>
            <a:r>
              <a:rPr lang="ru-RU" dirty="0" smtClean="0"/>
              <a:t> За годы Великой Отечественной войны он успел завести друзей</a:t>
            </a:r>
            <a:r>
              <a:rPr lang="en-US" dirty="0" smtClean="0"/>
              <a:t>,</a:t>
            </a:r>
            <a:r>
              <a:rPr lang="ru-RU" dirty="0" smtClean="0"/>
              <a:t> верных товарищей</a:t>
            </a:r>
            <a:r>
              <a:rPr lang="en-US" dirty="0" smtClean="0"/>
              <a:t>.</a:t>
            </a:r>
            <a:r>
              <a:rPr lang="ru-RU" dirty="0" smtClean="0"/>
              <a:t> Среди них  был у него лучший друг</a:t>
            </a:r>
            <a:r>
              <a:rPr lang="en-US" dirty="0" smtClean="0"/>
              <a:t>.</a:t>
            </a:r>
            <a:r>
              <a:rPr lang="ru-RU" dirty="0" smtClean="0"/>
              <a:t> Только погиб в конце 45-го</a:t>
            </a:r>
            <a:r>
              <a:rPr lang="en-US" dirty="0" smtClean="0"/>
              <a:t>.</a:t>
            </a:r>
            <a:r>
              <a:rPr lang="ru-RU" dirty="0" smtClean="0"/>
              <a:t> И Василий Антонович решился</a:t>
            </a:r>
            <a:r>
              <a:rPr lang="en-US" dirty="0" smtClean="0"/>
              <a:t>,</a:t>
            </a:r>
            <a:r>
              <a:rPr lang="ru-RU" dirty="0" smtClean="0"/>
              <a:t> что нужно сообщить об этом его семье лично</a:t>
            </a:r>
            <a:r>
              <a:rPr lang="en-US" dirty="0" smtClean="0"/>
              <a:t>.</a:t>
            </a:r>
            <a:r>
              <a:rPr lang="ru-RU" dirty="0" smtClean="0"/>
              <a:t> </a:t>
            </a:r>
          </a:p>
          <a:p>
            <a:pPr algn="just">
              <a:buNone/>
            </a:pPr>
            <a:r>
              <a:rPr lang="ru-RU" dirty="0" smtClean="0"/>
              <a:t>	Так и познакомились Василий Антонович и Нина Алексеевна</a:t>
            </a:r>
            <a:r>
              <a:rPr lang="en-US" dirty="0" smtClean="0"/>
              <a:t>,</a:t>
            </a:r>
            <a:r>
              <a:rPr lang="ru-RU" dirty="0" smtClean="0"/>
              <a:t> которая позднее стала его женой</a:t>
            </a:r>
            <a:r>
              <a:rPr lang="en-US" dirty="0" smtClean="0"/>
              <a:t>.</a:t>
            </a:r>
            <a:r>
              <a:rPr lang="ru-RU" dirty="0" smtClean="0"/>
              <a:t> Это была  сестра его лучшего друга</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847</TotalTime>
  <Words>2754</Words>
  <Application>Microsoft Office PowerPoint</Application>
  <PresentationFormat>Экран (4:3)</PresentationFormat>
  <Paragraphs>191</Paragraphs>
  <Slides>35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35</vt:i4>
      </vt:variant>
    </vt:vector>
  </HeadingPairs>
  <TitlesOfParts>
    <vt:vector size="39" baseType="lpstr">
      <vt:lpstr>Arial</vt:lpstr>
      <vt:lpstr>Impact</vt:lpstr>
      <vt:lpstr>Times New Roman</vt:lpstr>
      <vt:lpstr>NewsPrint</vt:lpstr>
      <vt:lpstr>Ветераны 1941-1945  с.Арейское  Емельяновский район</vt:lpstr>
      <vt:lpstr>Презентация PowerPoint</vt:lpstr>
      <vt:lpstr>Презентация PowerPoint</vt:lpstr>
      <vt:lpstr>Участники Великой Отечественной войны </vt:lpstr>
      <vt:lpstr>Труженики тыла</vt:lpstr>
      <vt:lpstr>Сенокосов Василий Антонович </vt:lpstr>
      <vt:lpstr> </vt:lpstr>
      <vt:lpstr> </vt:lpstr>
      <vt:lpstr> </vt:lpstr>
      <vt:lpstr> </vt:lpstr>
      <vt:lpstr> </vt:lpstr>
      <vt:lpstr> </vt:lpstr>
      <vt:lpstr>Алексей Фёдорович Казанцев </vt:lpstr>
      <vt:lpstr> </vt:lpstr>
      <vt:lpstr>Свинцова Мария Ивановна </vt:lpstr>
      <vt:lpstr>Астахов Павел Кириллович</vt:lpstr>
      <vt:lpstr>Астахов Павел Кириллович</vt:lpstr>
      <vt:lpstr>Миронов   Павел Васильевич</vt:lpstr>
      <vt:lpstr>Миронов Павел Васильевич</vt:lpstr>
      <vt:lpstr>Труженики тыла</vt:lpstr>
      <vt:lpstr>Тельпухов Иван Николаевич</vt:lpstr>
      <vt:lpstr>Рыжанкова Прасковья Фроловна</vt:lpstr>
      <vt:lpstr>Бахарева Екатерина Михайловна</vt:lpstr>
      <vt:lpstr>Карелина Нина Николаевна</vt:lpstr>
      <vt:lpstr>Сенокосова Нина Алексеевна </vt:lpstr>
      <vt:lpstr>Казанцева Елена Андреевна </vt:lpstr>
      <vt:lpstr>Миляева Людмила Тихоновна </vt:lpstr>
      <vt:lpstr>Минин Алексей Петрович</vt:lpstr>
      <vt:lpstr>Презентация PowerPoint</vt:lpstr>
      <vt:lpstr>Минина Нина Ивановна</vt:lpstr>
      <vt:lpstr>Презентация PowerPoint</vt:lpstr>
      <vt:lpstr>Стулова Раиса Васильевна </vt:lpstr>
      <vt:lpstr>Кругляк Юлия Васильевна</vt:lpstr>
      <vt:lpstr>Презентация PowerPoint</vt:lpstr>
      <vt:lpstr>Никто не забыт, Ничто не забыто!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1941-1945</dc:title>
  <dc:creator>школа</dc:creator>
  <cp:lastModifiedBy>Пользователь Windows</cp:lastModifiedBy>
  <cp:revision>146</cp:revision>
  <dcterms:created xsi:type="dcterms:W3CDTF">2020-02-13T03:23:46Z</dcterms:created>
  <dcterms:modified xsi:type="dcterms:W3CDTF">2020-04-04T12:00:27Z</dcterms:modified>
</cp:coreProperties>
</file>